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12192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724" y="-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565F6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Schoolbook Uralic"/>
                <a:cs typeface="Schoolbook Uralic"/>
              </a:defRPr>
            </a:lvl1pPr>
          </a:lstStyle>
          <a:p>
            <a:pPr marL="89535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50" dirty="0"/>
              <a:pPr marL="89535">
                <a:lnSpc>
                  <a:spcPct val="100000"/>
                </a:lnSpc>
                <a:spcBef>
                  <a:spcPts val="85"/>
                </a:spcBef>
              </a:pPr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565F6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Schoolbook Uralic"/>
                <a:cs typeface="Schoolbook Uralic"/>
              </a:defRPr>
            </a:lvl1pPr>
          </a:lstStyle>
          <a:p>
            <a:pPr marL="89535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50" dirty="0"/>
              <a:pPr marL="89535">
                <a:lnSpc>
                  <a:spcPct val="100000"/>
                </a:lnSpc>
                <a:spcBef>
                  <a:spcPts val="85"/>
                </a:spcBef>
              </a:pPr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565F6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Schoolbook Uralic"/>
                <a:cs typeface="Schoolbook Uralic"/>
              </a:defRPr>
            </a:lvl1pPr>
          </a:lstStyle>
          <a:p>
            <a:pPr marL="89535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50" dirty="0"/>
              <a:pPr marL="89535">
                <a:lnSpc>
                  <a:spcPct val="100000"/>
                </a:lnSpc>
                <a:spcBef>
                  <a:spcPts val="85"/>
                </a:spcBef>
              </a:pPr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565F6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Schoolbook Uralic"/>
                <a:cs typeface="Schoolbook Uralic"/>
              </a:defRPr>
            </a:lvl1pPr>
          </a:lstStyle>
          <a:p>
            <a:pPr marL="89535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50" dirty="0"/>
              <a:pPr marL="89535">
                <a:lnSpc>
                  <a:spcPct val="100000"/>
                </a:lnSpc>
                <a:spcBef>
                  <a:spcPts val="85"/>
                </a:spcBef>
              </a:pPr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bg1"/>
                </a:solidFill>
                <a:latin typeface="Schoolbook Uralic"/>
                <a:cs typeface="Schoolbook Uralic"/>
              </a:defRPr>
            </a:lvl1pPr>
          </a:lstStyle>
          <a:p>
            <a:pPr marL="89535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50" dirty="0"/>
              <a:pPr marL="89535">
                <a:lnSpc>
                  <a:spcPct val="100000"/>
                </a:lnSpc>
                <a:spcBef>
                  <a:spcPts val="85"/>
                </a:spcBef>
              </a:pPr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1685269" y="761"/>
            <a:ext cx="0" cy="6858000"/>
          </a:xfrm>
          <a:custGeom>
            <a:avLst/>
            <a:gdLst/>
            <a:ahLst/>
            <a:cxnLst/>
            <a:rect l="l" t="t" r="r" b="b"/>
            <a:pathLst>
              <a:path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38100">
            <a:solidFill>
              <a:srgbClr val="FDC3A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3533" y="0"/>
            <a:ext cx="57150" cy="6858000"/>
          </a:xfrm>
          <a:custGeom>
            <a:avLst/>
            <a:gdLst/>
            <a:ahLst/>
            <a:cxnLst/>
            <a:rect l="l" t="t" r="r" b="b"/>
            <a:pathLst>
              <a:path w="57150" h="6858000">
                <a:moveTo>
                  <a:pt x="11430" y="6858000"/>
                </a:moveTo>
                <a:lnTo>
                  <a:pt x="11417" y="0"/>
                </a:lnTo>
                <a:lnTo>
                  <a:pt x="0" y="0"/>
                </a:lnTo>
                <a:lnTo>
                  <a:pt x="0" y="6858000"/>
                </a:lnTo>
                <a:lnTo>
                  <a:pt x="11430" y="6858000"/>
                </a:lnTo>
                <a:close/>
              </a:path>
              <a:path w="57150" h="6858000">
                <a:moveTo>
                  <a:pt x="57150" y="0"/>
                </a:moveTo>
                <a:lnTo>
                  <a:pt x="22860" y="0"/>
                </a:lnTo>
                <a:lnTo>
                  <a:pt x="22860" y="6858000"/>
                </a:lnTo>
                <a:lnTo>
                  <a:pt x="57150" y="6858000"/>
                </a:lnTo>
                <a:lnTo>
                  <a:pt x="57150" y="0"/>
                </a:lnTo>
                <a:close/>
              </a:path>
            </a:pathLst>
          </a:custGeom>
          <a:solidFill>
            <a:srgbClr val="FDC3A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1785092" y="0"/>
            <a:ext cx="407034" cy="6858000"/>
          </a:xfrm>
          <a:custGeom>
            <a:avLst/>
            <a:gdLst/>
            <a:ahLst/>
            <a:cxnLst/>
            <a:rect l="l" t="t" r="r" b="b"/>
            <a:pathLst>
              <a:path w="407034" h="6858000">
                <a:moveTo>
                  <a:pt x="406907" y="0"/>
                </a:moveTo>
                <a:lnTo>
                  <a:pt x="0" y="0"/>
                </a:lnTo>
                <a:lnTo>
                  <a:pt x="0" y="6858000"/>
                </a:lnTo>
                <a:lnTo>
                  <a:pt x="406907" y="6858000"/>
                </a:lnTo>
                <a:lnTo>
                  <a:pt x="406907" y="0"/>
                </a:lnTo>
                <a:close/>
              </a:path>
            </a:pathLst>
          </a:custGeom>
          <a:solidFill>
            <a:srgbClr val="FDC3AD">
              <a:alpha val="8705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1887200" y="0"/>
            <a:ext cx="0" cy="6858000"/>
          </a:xfrm>
          <a:custGeom>
            <a:avLst/>
            <a:gdLst/>
            <a:ahLst/>
            <a:cxnLst/>
            <a:rect l="l" t="t" r="r" b="b"/>
            <a:pathLst>
              <a:path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9525">
            <a:solidFill>
              <a:srgbClr val="FD853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0875264" y="5715000"/>
            <a:ext cx="731520" cy="548640"/>
          </a:xfrm>
          <a:custGeom>
            <a:avLst/>
            <a:gdLst/>
            <a:ahLst/>
            <a:cxnLst/>
            <a:rect l="l" t="t" r="r" b="b"/>
            <a:pathLst>
              <a:path w="731520" h="548639">
                <a:moveTo>
                  <a:pt x="365759" y="0"/>
                </a:moveTo>
                <a:lnTo>
                  <a:pt x="311698" y="2974"/>
                </a:lnTo>
                <a:lnTo>
                  <a:pt x="260104" y="11614"/>
                </a:lnTo>
                <a:lnTo>
                  <a:pt x="211541" y="25496"/>
                </a:lnTo>
                <a:lnTo>
                  <a:pt x="166576" y="44195"/>
                </a:lnTo>
                <a:lnTo>
                  <a:pt x="125772" y="67287"/>
                </a:lnTo>
                <a:lnTo>
                  <a:pt x="89696" y="94347"/>
                </a:lnTo>
                <a:lnTo>
                  <a:pt x="58912" y="124951"/>
                </a:lnTo>
                <a:lnTo>
                  <a:pt x="33986" y="158675"/>
                </a:lnTo>
                <a:lnTo>
                  <a:pt x="15481" y="195094"/>
                </a:lnTo>
                <a:lnTo>
                  <a:pt x="3964" y="233784"/>
                </a:lnTo>
                <a:lnTo>
                  <a:pt x="0" y="274319"/>
                </a:lnTo>
                <a:lnTo>
                  <a:pt x="3964" y="314855"/>
                </a:lnTo>
                <a:lnTo>
                  <a:pt x="15481" y="353545"/>
                </a:lnTo>
                <a:lnTo>
                  <a:pt x="33986" y="389964"/>
                </a:lnTo>
                <a:lnTo>
                  <a:pt x="58912" y="423688"/>
                </a:lnTo>
                <a:lnTo>
                  <a:pt x="89696" y="454292"/>
                </a:lnTo>
                <a:lnTo>
                  <a:pt x="125772" y="481352"/>
                </a:lnTo>
                <a:lnTo>
                  <a:pt x="166576" y="504444"/>
                </a:lnTo>
                <a:lnTo>
                  <a:pt x="211541" y="523143"/>
                </a:lnTo>
                <a:lnTo>
                  <a:pt x="260104" y="537025"/>
                </a:lnTo>
                <a:lnTo>
                  <a:pt x="311698" y="545665"/>
                </a:lnTo>
                <a:lnTo>
                  <a:pt x="365759" y="548640"/>
                </a:lnTo>
                <a:lnTo>
                  <a:pt x="419821" y="545665"/>
                </a:lnTo>
                <a:lnTo>
                  <a:pt x="471415" y="537025"/>
                </a:lnTo>
                <a:lnTo>
                  <a:pt x="519978" y="523143"/>
                </a:lnTo>
                <a:lnTo>
                  <a:pt x="564943" y="504444"/>
                </a:lnTo>
                <a:lnTo>
                  <a:pt x="605747" y="481352"/>
                </a:lnTo>
                <a:lnTo>
                  <a:pt x="641823" y="454292"/>
                </a:lnTo>
                <a:lnTo>
                  <a:pt x="672607" y="423688"/>
                </a:lnTo>
                <a:lnTo>
                  <a:pt x="697533" y="389964"/>
                </a:lnTo>
                <a:lnTo>
                  <a:pt x="716038" y="353545"/>
                </a:lnTo>
                <a:lnTo>
                  <a:pt x="727555" y="314855"/>
                </a:lnTo>
                <a:lnTo>
                  <a:pt x="731519" y="274319"/>
                </a:lnTo>
                <a:lnTo>
                  <a:pt x="727555" y="233784"/>
                </a:lnTo>
                <a:lnTo>
                  <a:pt x="716038" y="195094"/>
                </a:lnTo>
                <a:lnTo>
                  <a:pt x="697533" y="158675"/>
                </a:lnTo>
                <a:lnTo>
                  <a:pt x="672607" y="124951"/>
                </a:lnTo>
                <a:lnTo>
                  <a:pt x="641823" y="94347"/>
                </a:lnTo>
                <a:lnTo>
                  <a:pt x="605747" y="67287"/>
                </a:lnTo>
                <a:lnTo>
                  <a:pt x="564943" y="44195"/>
                </a:lnTo>
                <a:lnTo>
                  <a:pt x="519978" y="25496"/>
                </a:lnTo>
                <a:lnTo>
                  <a:pt x="471415" y="11614"/>
                </a:lnTo>
                <a:lnTo>
                  <a:pt x="419821" y="2974"/>
                </a:lnTo>
                <a:lnTo>
                  <a:pt x="365759" y="0"/>
                </a:lnTo>
                <a:close/>
              </a:path>
            </a:pathLst>
          </a:custGeom>
          <a:solidFill>
            <a:srgbClr val="FD85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70557" y="308559"/>
            <a:ext cx="7850885" cy="7575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565F6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05177" y="1556003"/>
            <a:ext cx="8368665" cy="4507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106022" y="5873993"/>
            <a:ext cx="293370" cy="240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bg1"/>
                </a:solidFill>
                <a:latin typeface="Schoolbook Uralic"/>
                <a:cs typeface="Schoolbook Uralic"/>
              </a:defRPr>
            </a:lvl1pPr>
          </a:lstStyle>
          <a:p>
            <a:pPr marL="89535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50" dirty="0"/>
              <a:pPr marL="89535">
                <a:lnSpc>
                  <a:spcPct val="100000"/>
                </a:lnSpc>
                <a:spcBef>
                  <a:spcPts val="85"/>
                </a:spcBef>
              </a:pPr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7491" y="0"/>
            <a:ext cx="602615" cy="6858000"/>
          </a:xfrm>
          <a:custGeom>
            <a:avLst/>
            <a:gdLst/>
            <a:ahLst/>
            <a:cxnLst/>
            <a:rect l="l" t="t" r="r" b="b"/>
            <a:pathLst>
              <a:path w="602615" h="6858000">
                <a:moveTo>
                  <a:pt x="0" y="6858000"/>
                </a:moveTo>
                <a:lnTo>
                  <a:pt x="602361" y="6858000"/>
                </a:lnTo>
                <a:lnTo>
                  <a:pt x="602361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C3AD">
              <a:alpha val="54116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67002" y="0"/>
            <a:ext cx="24130" cy="6858000"/>
          </a:xfrm>
          <a:custGeom>
            <a:avLst/>
            <a:gdLst/>
            <a:ahLst/>
            <a:cxnLst/>
            <a:rect l="l" t="t" r="r" b="b"/>
            <a:pathLst>
              <a:path w="24130" h="6858000">
                <a:moveTo>
                  <a:pt x="0" y="6858000"/>
                </a:moveTo>
                <a:lnTo>
                  <a:pt x="23621" y="6858000"/>
                </a:lnTo>
                <a:lnTo>
                  <a:pt x="23621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C3AD">
              <a:alpha val="54116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47775" y="0"/>
            <a:ext cx="73660" cy="6858000"/>
          </a:xfrm>
          <a:custGeom>
            <a:avLst/>
            <a:gdLst/>
            <a:ahLst/>
            <a:cxnLst/>
            <a:rect l="l" t="t" r="r" b="b"/>
            <a:pathLst>
              <a:path w="73659" h="6858000">
                <a:moveTo>
                  <a:pt x="0" y="6858000"/>
                </a:moveTo>
                <a:lnTo>
                  <a:pt x="73532" y="6858000"/>
                </a:lnTo>
                <a:lnTo>
                  <a:pt x="7353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C3AD">
              <a:alpha val="54116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8808" y="0"/>
            <a:ext cx="139065" cy="6858000"/>
          </a:xfrm>
          <a:custGeom>
            <a:avLst/>
            <a:gdLst/>
            <a:ahLst/>
            <a:cxnLst/>
            <a:rect l="l" t="t" r="r" b="b"/>
            <a:pathLst>
              <a:path w="139065" h="6858000">
                <a:moveTo>
                  <a:pt x="138684" y="0"/>
                </a:moveTo>
                <a:lnTo>
                  <a:pt x="0" y="0"/>
                </a:lnTo>
                <a:lnTo>
                  <a:pt x="0" y="6858000"/>
                </a:lnTo>
                <a:lnTo>
                  <a:pt x="138684" y="6858000"/>
                </a:lnTo>
                <a:lnTo>
                  <a:pt x="138684" y="0"/>
                </a:lnTo>
                <a:close/>
              </a:path>
            </a:pathLst>
          </a:custGeom>
          <a:solidFill>
            <a:srgbClr val="FFD9CE">
              <a:alpha val="3607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321308" y="0"/>
            <a:ext cx="508000" cy="6858000"/>
            <a:chOff x="1321308" y="0"/>
            <a:chExt cx="508000" cy="6858000"/>
          </a:xfrm>
        </p:grpSpPr>
        <p:sp>
          <p:nvSpPr>
            <p:cNvPr id="7" name="object 7"/>
            <p:cNvSpPr/>
            <p:nvPr/>
          </p:nvSpPr>
          <p:spPr>
            <a:xfrm>
              <a:off x="1321308" y="0"/>
              <a:ext cx="242570" cy="6858000"/>
            </a:xfrm>
            <a:custGeom>
              <a:avLst/>
              <a:gdLst/>
              <a:ahLst/>
              <a:cxnLst/>
              <a:rect l="l" t="t" r="r" b="b"/>
              <a:pathLst>
                <a:path w="242569" h="6858000">
                  <a:moveTo>
                    <a:pt x="242315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42315" y="6858000"/>
                  </a:lnTo>
                  <a:lnTo>
                    <a:pt x="242315" y="0"/>
                  </a:lnTo>
                  <a:close/>
                </a:path>
              </a:pathLst>
            </a:custGeom>
            <a:solidFill>
              <a:srgbClr val="FFD9CE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22476" y="0"/>
              <a:ext cx="306705" cy="6858000"/>
            </a:xfrm>
            <a:custGeom>
              <a:avLst/>
              <a:gdLst/>
              <a:ahLst/>
              <a:cxnLst/>
              <a:rect l="l" t="t" r="r" b="b"/>
              <a:pathLst>
                <a:path w="306705" h="6858000">
                  <a:moveTo>
                    <a:pt x="30632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306324" y="6858000"/>
                  </a:lnTo>
                  <a:lnTo>
                    <a:pt x="306324" y="0"/>
                  </a:lnTo>
                  <a:close/>
                </a:path>
              </a:pathLst>
            </a:custGeom>
            <a:solidFill>
              <a:srgbClr val="FFECE8">
                <a:alpha val="709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41731" y="0"/>
            <a:ext cx="0" cy="6858000"/>
          </a:xfrm>
          <a:custGeom>
            <a:avLst/>
            <a:gdLst/>
            <a:ahLst/>
            <a:cxnLst/>
            <a:rect l="l" t="t" r="r" b="b"/>
            <a:pathLst>
              <a:path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57150">
            <a:solidFill>
              <a:srgbClr val="FDC3A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object 10"/>
          <p:cNvGrpSpPr/>
          <p:nvPr/>
        </p:nvGrpSpPr>
        <p:grpSpPr>
          <a:xfrm>
            <a:off x="1109852" y="0"/>
            <a:ext cx="138430" cy="6858000"/>
            <a:chOff x="1109852" y="0"/>
            <a:chExt cx="138430" cy="6858000"/>
          </a:xfrm>
        </p:grpSpPr>
        <p:sp>
          <p:nvSpPr>
            <p:cNvPr id="11" name="object 11"/>
            <p:cNvSpPr/>
            <p:nvPr/>
          </p:nvSpPr>
          <p:spPr>
            <a:xfrm>
              <a:off x="1190624" y="0"/>
              <a:ext cx="57150" cy="6858000"/>
            </a:xfrm>
            <a:custGeom>
              <a:avLst/>
              <a:gdLst/>
              <a:ahLst/>
              <a:cxnLst/>
              <a:rect l="l" t="t" r="r" b="b"/>
              <a:pathLst>
                <a:path w="57150" h="6858000">
                  <a:moveTo>
                    <a:pt x="0" y="6857999"/>
                  </a:moveTo>
                  <a:lnTo>
                    <a:pt x="57150" y="6857999"/>
                  </a:lnTo>
                  <a:lnTo>
                    <a:pt x="57150" y="0"/>
                  </a:lnTo>
                  <a:lnTo>
                    <a:pt x="0" y="0"/>
                  </a:lnTo>
                  <a:lnTo>
                    <a:pt x="0" y="6857999"/>
                  </a:lnTo>
                  <a:close/>
                </a:path>
              </a:pathLst>
            </a:custGeom>
            <a:solidFill>
              <a:srgbClr val="FFECE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109852" y="0"/>
              <a:ext cx="57150" cy="6858000"/>
            </a:xfrm>
            <a:custGeom>
              <a:avLst/>
              <a:gdLst/>
              <a:ahLst/>
              <a:cxnLst/>
              <a:rect l="l" t="t" r="r" b="b"/>
              <a:pathLst>
                <a:path w="57150" h="6858000">
                  <a:moveTo>
                    <a:pt x="0" y="6857999"/>
                  </a:moveTo>
                  <a:lnTo>
                    <a:pt x="57150" y="6857999"/>
                  </a:lnTo>
                  <a:lnTo>
                    <a:pt x="57150" y="0"/>
                  </a:lnTo>
                  <a:lnTo>
                    <a:pt x="0" y="0"/>
                  </a:lnTo>
                  <a:lnTo>
                    <a:pt x="0" y="6857999"/>
                  </a:lnTo>
                  <a:close/>
                </a:path>
              </a:pathLst>
            </a:custGeom>
            <a:solidFill>
              <a:srgbClr val="FDC3A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2303526" y="761"/>
            <a:ext cx="0" cy="6858000"/>
          </a:xfrm>
          <a:custGeom>
            <a:avLst/>
            <a:gdLst/>
            <a:ahLst/>
            <a:cxnLst/>
            <a:rect l="l" t="t" r="r" b="b"/>
            <a:pathLst>
              <a:path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28575">
            <a:solidFill>
              <a:srgbClr val="FDC3A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421891" y="0"/>
            <a:ext cx="0" cy="6858000"/>
          </a:xfrm>
          <a:custGeom>
            <a:avLst/>
            <a:gdLst/>
            <a:ahLst/>
            <a:cxnLst/>
            <a:rect l="l" t="t" r="r" b="b"/>
            <a:pathLst>
              <a:path h="6858000">
                <a:moveTo>
                  <a:pt x="0" y="0"/>
                </a:moveTo>
                <a:lnTo>
                  <a:pt x="0" y="6857999"/>
                </a:lnTo>
              </a:path>
            </a:pathLst>
          </a:custGeom>
          <a:ln w="9525">
            <a:solidFill>
              <a:srgbClr val="FDC3A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123801" y="0"/>
            <a:ext cx="57150" cy="6858000"/>
          </a:xfrm>
          <a:custGeom>
            <a:avLst/>
            <a:gdLst/>
            <a:ahLst/>
            <a:cxnLst/>
            <a:rect l="l" t="t" r="r" b="b"/>
            <a:pathLst>
              <a:path w="57150" h="6858000">
                <a:moveTo>
                  <a:pt x="11430" y="0"/>
                </a:moveTo>
                <a:lnTo>
                  <a:pt x="0" y="0"/>
                </a:lnTo>
                <a:lnTo>
                  <a:pt x="0" y="6858000"/>
                </a:lnTo>
                <a:lnTo>
                  <a:pt x="11430" y="6858000"/>
                </a:lnTo>
                <a:lnTo>
                  <a:pt x="11430" y="0"/>
                </a:lnTo>
                <a:close/>
              </a:path>
              <a:path w="57150" h="6858000">
                <a:moveTo>
                  <a:pt x="57150" y="0"/>
                </a:moveTo>
                <a:lnTo>
                  <a:pt x="22860" y="0"/>
                </a:lnTo>
                <a:lnTo>
                  <a:pt x="22860" y="6858000"/>
                </a:lnTo>
                <a:lnTo>
                  <a:pt x="57150" y="6858000"/>
                </a:lnTo>
                <a:lnTo>
                  <a:pt x="57150" y="0"/>
                </a:lnTo>
                <a:close/>
              </a:path>
            </a:pathLst>
          </a:custGeom>
          <a:solidFill>
            <a:srgbClr val="FDC3A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6" name="object 16"/>
          <p:cNvGrpSpPr/>
          <p:nvPr/>
        </p:nvGrpSpPr>
        <p:grpSpPr>
          <a:xfrm>
            <a:off x="812291" y="0"/>
            <a:ext cx="2216150" cy="6858000"/>
            <a:chOff x="812291" y="0"/>
            <a:chExt cx="2216150" cy="6858000"/>
          </a:xfrm>
        </p:grpSpPr>
        <p:sp>
          <p:nvSpPr>
            <p:cNvPr id="17" name="object 17"/>
            <p:cNvSpPr/>
            <p:nvPr/>
          </p:nvSpPr>
          <p:spPr>
            <a:xfrm>
              <a:off x="1626108" y="0"/>
              <a:ext cx="100965" cy="6858000"/>
            </a:xfrm>
            <a:custGeom>
              <a:avLst/>
              <a:gdLst/>
              <a:ahLst/>
              <a:cxnLst/>
              <a:rect l="l" t="t" r="r" b="b"/>
              <a:pathLst>
                <a:path w="100964" h="6858000">
                  <a:moveTo>
                    <a:pt x="100583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0583" y="6858000"/>
                  </a:lnTo>
                  <a:lnTo>
                    <a:pt x="100583" y="0"/>
                  </a:lnTo>
                  <a:close/>
                </a:path>
              </a:pathLst>
            </a:custGeom>
            <a:solidFill>
              <a:srgbClr val="FDC3AD">
                <a:alpha val="509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812292" y="3429000"/>
              <a:ext cx="1789430" cy="2078989"/>
            </a:xfrm>
            <a:custGeom>
              <a:avLst/>
              <a:gdLst/>
              <a:ahLst/>
              <a:cxnLst/>
              <a:rect l="l" t="t" r="r" b="b"/>
              <a:pathLst>
                <a:path w="1789430" h="2078989">
                  <a:moveTo>
                    <a:pt x="1728216" y="647700"/>
                  </a:moveTo>
                  <a:lnTo>
                    <a:pt x="1726514" y="606742"/>
                  </a:lnTo>
                  <a:lnTo>
                    <a:pt x="1721472" y="566445"/>
                  </a:lnTo>
                  <a:lnTo>
                    <a:pt x="1713217" y="526910"/>
                  </a:lnTo>
                  <a:lnTo>
                    <a:pt x="1701825" y="488213"/>
                  </a:lnTo>
                  <a:lnTo>
                    <a:pt x="1687398" y="450405"/>
                  </a:lnTo>
                  <a:lnTo>
                    <a:pt x="1670050" y="413588"/>
                  </a:lnTo>
                  <a:lnTo>
                    <a:pt x="1649869" y="377825"/>
                  </a:lnTo>
                  <a:lnTo>
                    <a:pt x="1626971" y="343204"/>
                  </a:lnTo>
                  <a:lnTo>
                    <a:pt x="1601444" y="309778"/>
                  </a:lnTo>
                  <a:lnTo>
                    <a:pt x="1573403" y="277647"/>
                  </a:lnTo>
                  <a:lnTo>
                    <a:pt x="1542935" y="246862"/>
                  </a:lnTo>
                  <a:lnTo>
                    <a:pt x="1510144" y="217525"/>
                  </a:lnTo>
                  <a:lnTo>
                    <a:pt x="1475130" y="189699"/>
                  </a:lnTo>
                  <a:lnTo>
                    <a:pt x="1438008" y="163461"/>
                  </a:lnTo>
                  <a:lnTo>
                    <a:pt x="1398854" y="138874"/>
                  </a:lnTo>
                  <a:lnTo>
                    <a:pt x="1357795" y="116039"/>
                  </a:lnTo>
                  <a:lnTo>
                    <a:pt x="1314919" y="95021"/>
                  </a:lnTo>
                  <a:lnTo>
                    <a:pt x="1270342" y="75882"/>
                  </a:lnTo>
                  <a:lnTo>
                    <a:pt x="1224140" y="58724"/>
                  </a:lnTo>
                  <a:lnTo>
                    <a:pt x="1176426" y="43599"/>
                  </a:lnTo>
                  <a:lnTo>
                    <a:pt x="1127302" y="30594"/>
                  </a:lnTo>
                  <a:lnTo>
                    <a:pt x="1076883" y="19786"/>
                  </a:lnTo>
                  <a:lnTo>
                    <a:pt x="1025245" y="11239"/>
                  </a:lnTo>
                  <a:lnTo>
                    <a:pt x="972502" y="5054"/>
                  </a:lnTo>
                  <a:lnTo>
                    <a:pt x="918756" y="1282"/>
                  </a:lnTo>
                  <a:lnTo>
                    <a:pt x="864108" y="0"/>
                  </a:lnTo>
                  <a:lnTo>
                    <a:pt x="809459" y="1282"/>
                  </a:lnTo>
                  <a:lnTo>
                    <a:pt x="755713" y="5054"/>
                  </a:lnTo>
                  <a:lnTo>
                    <a:pt x="702970" y="11239"/>
                  </a:lnTo>
                  <a:lnTo>
                    <a:pt x="651332" y="19786"/>
                  </a:lnTo>
                  <a:lnTo>
                    <a:pt x="600913" y="30594"/>
                  </a:lnTo>
                  <a:lnTo>
                    <a:pt x="551789" y="43599"/>
                  </a:lnTo>
                  <a:lnTo>
                    <a:pt x="504075" y="58724"/>
                  </a:lnTo>
                  <a:lnTo>
                    <a:pt x="457885" y="75882"/>
                  </a:lnTo>
                  <a:lnTo>
                    <a:pt x="413296" y="95021"/>
                  </a:lnTo>
                  <a:lnTo>
                    <a:pt x="370420" y="116039"/>
                  </a:lnTo>
                  <a:lnTo>
                    <a:pt x="329361" y="138874"/>
                  </a:lnTo>
                  <a:lnTo>
                    <a:pt x="290220" y="163461"/>
                  </a:lnTo>
                  <a:lnTo>
                    <a:pt x="253085" y="189699"/>
                  </a:lnTo>
                  <a:lnTo>
                    <a:pt x="218071" y="217525"/>
                  </a:lnTo>
                  <a:lnTo>
                    <a:pt x="185280" y="246862"/>
                  </a:lnTo>
                  <a:lnTo>
                    <a:pt x="154813" y="277647"/>
                  </a:lnTo>
                  <a:lnTo>
                    <a:pt x="126771" y="309778"/>
                  </a:lnTo>
                  <a:lnTo>
                    <a:pt x="101244" y="343204"/>
                  </a:lnTo>
                  <a:lnTo>
                    <a:pt x="78333" y="377825"/>
                  </a:lnTo>
                  <a:lnTo>
                    <a:pt x="58153" y="413588"/>
                  </a:lnTo>
                  <a:lnTo>
                    <a:pt x="40805" y="450405"/>
                  </a:lnTo>
                  <a:lnTo>
                    <a:pt x="26390" y="488213"/>
                  </a:lnTo>
                  <a:lnTo>
                    <a:pt x="14986" y="526910"/>
                  </a:lnTo>
                  <a:lnTo>
                    <a:pt x="6731" y="566445"/>
                  </a:lnTo>
                  <a:lnTo>
                    <a:pt x="1689" y="606742"/>
                  </a:lnTo>
                  <a:lnTo>
                    <a:pt x="0" y="647700"/>
                  </a:lnTo>
                  <a:lnTo>
                    <a:pt x="1689" y="688670"/>
                  </a:lnTo>
                  <a:lnTo>
                    <a:pt x="6731" y="728967"/>
                  </a:lnTo>
                  <a:lnTo>
                    <a:pt x="14986" y="768502"/>
                  </a:lnTo>
                  <a:lnTo>
                    <a:pt x="26390" y="807199"/>
                  </a:lnTo>
                  <a:lnTo>
                    <a:pt x="40805" y="845007"/>
                  </a:lnTo>
                  <a:lnTo>
                    <a:pt x="58153" y="881824"/>
                  </a:lnTo>
                  <a:lnTo>
                    <a:pt x="78333" y="917587"/>
                  </a:lnTo>
                  <a:lnTo>
                    <a:pt x="101244" y="952207"/>
                  </a:lnTo>
                  <a:lnTo>
                    <a:pt x="126771" y="985634"/>
                  </a:lnTo>
                  <a:lnTo>
                    <a:pt x="154813" y="1017765"/>
                  </a:lnTo>
                  <a:lnTo>
                    <a:pt x="185280" y="1048550"/>
                  </a:lnTo>
                  <a:lnTo>
                    <a:pt x="218071" y="1077887"/>
                  </a:lnTo>
                  <a:lnTo>
                    <a:pt x="253085" y="1105712"/>
                  </a:lnTo>
                  <a:lnTo>
                    <a:pt x="290220" y="1131951"/>
                  </a:lnTo>
                  <a:lnTo>
                    <a:pt x="329361" y="1156538"/>
                  </a:lnTo>
                  <a:lnTo>
                    <a:pt x="370420" y="1179372"/>
                  </a:lnTo>
                  <a:lnTo>
                    <a:pt x="413296" y="1200391"/>
                  </a:lnTo>
                  <a:lnTo>
                    <a:pt x="457885" y="1219530"/>
                  </a:lnTo>
                  <a:lnTo>
                    <a:pt x="504075" y="1236687"/>
                  </a:lnTo>
                  <a:lnTo>
                    <a:pt x="551789" y="1251813"/>
                  </a:lnTo>
                  <a:lnTo>
                    <a:pt x="600913" y="1264818"/>
                  </a:lnTo>
                  <a:lnTo>
                    <a:pt x="651332" y="1275626"/>
                  </a:lnTo>
                  <a:lnTo>
                    <a:pt x="702970" y="1284173"/>
                  </a:lnTo>
                  <a:lnTo>
                    <a:pt x="755713" y="1290358"/>
                  </a:lnTo>
                  <a:lnTo>
                    <a:pt x="809459" y="1294130"/>
                  </a:lnTo>
                  <a:lnTo>
                    <a:pt x="864108" y="1295400"/>
                  </a:lnTo>
                  <a:lnTo>
                    <a:pt x="918756" y="1294130"/>
                  </a:lnTo>
                  <a:lnTo>
                    <a:pt x="972502" y="1290358"/>
                  </a:lnTo>
                  <a:lnTo>
                    <a:pt x="1025245" y="1284173"/>
                  </a:lnTo>
                  <a:lnTo>
                    <a:pt x="1076883" y="1275626"/>
                  </a:lnTo>
                  <a:lnTo>
                    <a:pt x="1127302" y="1264818"/>
                  </a:lnTo>
                  <a:lnTo>
                    <a:pt x="1176426" y="1251813"/>
                  </a:lnTo>
                  <a:lnTo>
                    <a:pt x="1224140" y="1236687"/>
                  </a:lnTo>
                  <a:lnTo>
                    <a:pt x="1270342" y="1219530"/>
                  </a:lnTo>
                  <a:lnTo>
                    <a:pt x="1314919" y="1200391"/>
                  </a:lnTo>
                  <a:lnTo>
                    <a:pt x="1357795" y="1179372"/>
                  </a:lnTo>
                  <a:lnTo>
                    <a:pt x="1398854" y="1156538"/>
                  </a:lnTo>
                  <a:lnTo>
                    <a:pt x="1438008" y="1131951"/>
                  </a:lnTo>
                  <a:lnTo>
                    <a:pt x="1475130" y="1105712"/>
                  </a:lnTo>
                  <a:lnTo>
                    <a:pt x="1510144" y="1077887"/>
                  </a:lnTo>
                  <a:lnTo>
                    <a:pt x="1542935" y="1048550"/>
                  </a:lnTo>
                  <a:lnTo>
                    <a:pt x="1573403" y="1017765"/>
                  </a:lnTo>
                  <a:lnTo>
                    <a:pt x="1601444" y="985634"/>
                  </a:lnTo>
                  <a:lnTo>
                    <a:pt x="1626971" y="952207"/>
                  </a:lnTo>
                  <a:lnTo>
                    <a:pt x="1649869" y="917587"/>
                  </a:lnTo>
                  <a:lnTo>
                    <a:pt x="1670050" y="881824"/>
                  </a:lnTo>
                  <a:lnTo>
                    <a:pt x="1687398" y="845007"/>
                  </a:lnTo>
                  <a:lnTo>
                    <a:pt x="1701825" y="807199"/>
                  </a:lnTo>
                  <a:lnTo>
                    <a:pt x="1713217" y="768502"/>
                  </a:lnTo>
                  <a:lnTo>
                    <a:pt x="1721472" y="728967"/>
                  </a:lnTo>
                  <a:lnTo>
                    <a:pt x="1726514" y="688670"/>
                  </a:lnTo>
                  <a:lnTo>
                    <a:pt x="1728216" y="647700"/>
                  </a:lnTo>
                  <a:close/>
                </a:path>
                <a:path w="1789430" h="2078989">
                  <a:moveTo>
                    <a:pt x="1789176" y="1757934"/>
                  </a:moveTo>
                  <a:lnTo>
                    <a:pt x="1785835" y="1717700"/>
                  </a:lnTo>
                  <a:lnTo>
                    <a:pt x="1776107" y="1678952"/>
                  </a:lnTo>
                  <a:lnTo>
                    <a:pt x="1760397" y="1641995"/>
                  </a:lnTo>
                  <a:lnTo>
                    <a:pt x="1739087" y="1607134"/>
                  </a:lnTo>
                  <a:lnTo>
                    <a:pt x="1712582" y="1574660"/>
                  </a:lnTo>
                  <a:lnTo>
                    <a:pt x="1681289" y="1544891"/>
                  </a:lnTo>
                  <a:lnTo>
                    <a:pt x="1645589" y="1518107"/>
                  </a:lnTo>
                  <a:lnTo>
                    <a:pt x="1605915" y="1494612"/>
                  </a:lnTo>
                  <a:lnTo>
                    <a:pt x="1562646" y="1474724"/>
                  </a:lnTo>
                  <a:lnTo>
                    <a:pt x="1516189" y="1458734"/>
                  </a:lnTo>
                  <a:lnTo>
                    <a:pt x="1466951" y="1446936"/>
                  </a:lnTo>
                  <a:lnTo>
                    <a:pt x="1415313" y="1439633"/>
                  </a:lnTo>
                  <a:lnTo>
                    <a:pt x="1361694" y="1437132"/>
                  </a:lnTo>
                  <a:lnTo>
                    <a:pt x="1308061" y="1439633"/>
                  </a:lnTo>
                  <a:lnTo>
                    <a:pt x="1256423" y="1446936"/>
                  </a:lnTo>
                  <a:lnTo>
                    <a:pt x="1207185" y="1458734"/>
                  </a:lnTo>
                  <a:lnTo>
                    <a:pt x="1160729" y="1474724"/>
                  </a:lnTo>
                  <a:lnTo>
                    <a:pt x="1117460" y="1494612"/>
                  </a:lnTo>
                  <a:lnTo>
                    <a:pt x="1077785" y="1518107"/>
                  </a:lnTo>
                  <a:lnTo>
                    <a:pt x="1042085" y="1544891"/>
                  </a:lnTo>
                  <a:lnTo>
                    <a:pt x="1010793" y="1574660"/>
                  </a:lnTo>
                  <a:lnTo>
                    <a:pt x="984288" y="1607134"/>
                  </a:lnTo>
                  <a:lnTo>
                    <a:pt x="962977" y="1641995"/>
                  </a:lnTo>
                  <a:lnTo>
                    <a:pt x="947267" y="1678952"/>
                  </a:lnTo>
                  <a:lnTo>
                    <a:pt x="937539" y="1717700"/>
                  </a:lnTo>
                  <a:lnTo>
                    <a:pt x="934212" y="1757934"/>
                  </a:lnTo>
                  <a:lnTo>
                    <a:pt x="937539" y="1798180"/>
                  </a:lnTo>
                  <a:lnTo>
                    <a:pt x="947267" y="1836928"/>
                  </a:lnTo>
                  <a:lnTo>
                    <a:pt x="962977" y="1873885"/>
                  </a:lnTo>
                  <a:lnTo>
                    <a:pt x="984288" y="1908746"/>
                  </a:lnTo>
                  <a:lnTo>
                    <a:pt x="1010793" y="1941220"/>
                  </a:lnTo>
                  <a:lnTo>
                    <a:pt x="1042085" y="1970989"/>
                  </a:lnTo>
                  <a:lnTo>
                    <a:pt x="1077785" y="1997773"/>
                  </a:lnTo>
                  <a:lnTo>
                    <a:pt x="1117460" y="2021268"/>
                  </a:lnTo>
                  <a:lnTo>
                    <a:pt x="1160729" y="2041156"/>
                  </a:lnTo>
                  <a:lnTo>
                    <a:pt x="1207185" y="2057146"/>
                  </a:lnTo>
                  <a:lnTo>
                    <a:pt x="1256423" y="2068944"/>
                  </a:lnTo>
                  <a:lnTo>
                    <a:pt x="1308061" y="2076246"/>
                  </a:lnTo>
                  <a:lnTo>
                    <a:pt x="1361694" y="2078736"/>
                  </a:lnTo>
                  <a:lnTo>
                    <a:pt x="1415313" y="2076246"/>
                  </a:lnTo>
                  <a:lnTo>
                    <a:pt x="1466951" y="2068944"/>
                  </a:lnTo>
                  <a:lnTo>
                    <a:pt x="1516189" y="2057146"/>
                  </a:lnTo>
                  <a:lnTo>
                    <a:pt x="1562646" y="2041156"/>
                  </a:lnTo>
                  <a:lnTo>
                    <a:pt x="1605915" y="2021268"/>
                  </a:lnTo>
                  <a:lnTo>
                    <a:pt x="1645589" y="1997773"/>
                  </a:lnTo>
                  <a:lnTo>
                    <a:pt x="1681289" y="1970989"/>
                  </a:lnTo>
                  <a:lnTo>
                    <a:pt x="1712582" y="1941220"/>
                  </a:lnTo>
                  <a:lnTo>
                    <a:pt x="1739087" y="1908746"/>
                  </a:lnTo>
                  <a:lnTo>
                    <a:pt x="1760397" y="1873885"/>
                  </a:lnTo>
                  <a:lnTo>
                    <a:pt x="1776107" y="1836928"/>
                  </a:lnTo>
                  <a:lnTo>
                    <a:pt x="1785835" y="1798180"/>
                  </a:lnTo>
                  <a:lnTo>
                    <a:pt x="1789176" y="1757934"/>
                  </a:lnTo>
                  <a:close/>
                </a:path>
              </a:pathLst>
            </a:custGeom>
            <a:solidFill>
              <a:srgbClr val="FD85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55419" y="5500115"/>
              <a:ext cx="182880" cy="137159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2218944" y="4495800"/>
              <a:ext cx="809625" cy="1567180"/>
            </a:xfrm>
            <a:custGeom>
              <a:avLst/>
              <a:gdLst/>
              <a:ahLst/>
              <a:cxnLst/>
              <a:rect l="l" t="t" r="r" b="b"/>
              <a:pathLst>
                <a:path w="809625" h="1567179">
                  <a:moveTo>
                    <a:pt x="365760" y="1429512"/>
                  </a:moveTo>
                  <a:lnTo>
                    <a:pt x="356425" y="1386166"/>
                  </a:lnTo>
                  <a:lnTo>
                    <a:pt x="330454" y="1348511"/>
                  </a:lnTo>
                  <a:lnTo>
                    <a:pt x="290868" y="1318818"/>
                  </a:lnTo>
                  <a:lnTo>
                    <a:pt x="240665" y="1299349"/>
                  </a:lnTo>
                  <a:lnTo>
                    <a:pt x="182880" y="1292352"/>
                  </a:lnTo>
                  <a:lnTo>
                    <a:pt x="125082" y="1299349"/>
                  </a:lnTo>
                  <a:lnTo>
                    <a:pt x="74879" y="1318818"/>
                  </a:lnTo>
                  <a:lnTo>
                    <a:pt x="35293" y="1348511"/>
                  </a:lnTo>
                  <a:lnTo>
                    <a:pt x="9321" y="1386166"/>
                  </a:lnTo>
                  <a:lnTo>
                    <a:pt x="0" y="1429512"/>
                  </a:lnTo>
                  <a:lnTo>
                    <a:pt x="9321" y="1472869"/>
                  </a:lnTo>
                  <a:lnTo>
                    <a:pt x="35293" y="1510525"/>
                  </a:lnTo>
                  <a:lnTo>
                    <a:pt x="74879" y="1540217"/>
                  </a:lnTo>
                  <a:lnTo>
                    <a:pt x="125082" y="1559687"/>
                  </a:lnTo>
                  <a:lnTo>
                    <a:pt x="182880" y="1566672"/>
                  </a:lnTo>
                  <a:lnTo>
                    <a:pt x="240665" y="1559687"/>
                  </a:lnTo>
                  <a:lnTo>
                    <a:pt x="290868" y="1540217"/>
                  </a:lnTo>
                  <a:lnTo>
                    <a:pt x="330454" y="1510525"/>
                  </a:lnTo>
                  <a:lnTo>
                    <a:pt x="356425" y="1472869"/>
                  </a:lnTo>
                  <a:lnTo>
                    <a:pt x="365760" y="1429512"/>
                  </a:lnTo>
                  <a:close/>
                </a:path>
                <a:path w="809625" h="1567179">
                  <a:moveTo>
                    <a:pt x="809244" y="182880"/>
                  </a:moveTo>
                  <a:lnTo>
                    <a:pt x="802792" y="140970"/>
                  </a:lnTo>
                  <a:lnTo>
                    <a:pt x="784440" y="102476"/>
                  </a:lnTo>
                  <a:lnTo>
                    <a:pt x="755650" y="68516"/>
                  </a:lnTo>
                  <a:lnTo>
                    <a:pt x="717880" y="40195"/>
                  </a:lnTo>
                  <a:lnTo>
                    <a:pt x="672604" y="18605"/>
                  </a:lnTo>
                  <a:lnTo>
                    <a:pt x="621296" y="4838"/>
                  </a:lnTo>
                  <a:lnTo>
                    <a:pt x="565404" y="0"/>
                  </a:lnTo>
                  <a:lnTo>
                    <a:pt x="509498" y="4838"/>
                  </a:lnTo>
                  <a:lnTo>
                    <a:pt x="458190" y="18605"/>
                  </a:lnTo>
                  <a:lnTo>
                    <a:pt x="412915" y="40195"/>
                  </a:lnTo>
                  <a:lnTo>
                    <a:pt x="375145" y="68516"/>
                  </a:lnTo>
                  <a:lnTo>
                    <a:pt x="346354" y="102476"/>
                  </a:lnTo>
                  <a:lnTo>
                    <a:pt x="328002" y="140970"/>
                  </a:lnTo>
                  <a:lnTo>
                    <a:pt x="321564" y="182880"/>
                  </a:lnTo>
                  <a:lnTo>
                    <a:pt x="328002" y="224802"/>
                  </a:lnTo>
                  <a:lnTo>
                    <a:pt x="346354" y="263296"/>
                  </a:lnTo>
                  <a:lnTo>
                    <a:pt x="375145" y="297256"/>
                  </a:lnTo>
                  <a:lnTo>
                    <a:pt x="412915" y="325577"/>
                  </a:lnTo>
                  <a:lnTo>
                    <a:pt x="458190" y="347167"/>
                  </a:lnTo>
                  <a:lnTo>
                    <a:pt x="509498" y="360934"/>
                  </a:lnTo>
                  <a:lnTo>
                    <a:pt x="565404" y="365760"/>
                  </a:lnTo>
                  <a:lnTo>
                    <a:pt x="621296" y="360934"/>
                  </a:lnTo>
                  <a:lnTo>
                    <a:pt x="672604" y="347167"/>
                  </a:lnTo>
                  <a:lnTo>
                    <a:pt x="717880" y="325577"/>
                  </a:lnTo>
                  <a:lnTo>
                    <a:pt x="755650" y="297256"/>
                  </a:lnTo>
                  <a:lnTo>
                    <a:pt x="784440" y="263296"/>
                  </a:lnTo>
                  <a:lnTo>
                    <a:pt x="802792" y="224802"/>
                  </a:lnTo>
                  <a:lnTo>
                    <a:pt x="809244" y="182880"/>
                  </a:lnTo>
                  <a:close/>
                </a:path>
              </a:pathLst>
            </a:custGeom>
            <a:solidFill>
              <a:srgbClr val="FD85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5288026" y="1656968"/>
            <a:ext cx="142938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cap="small" spc="-270" dirty="0">
                <a:latin typeface="Georgia"/>
                <a:cs typeface="Georgia"/>
              </a:rPr>
              <a:t>Task-</a:t>
            </a:r>
            <a:r>
              <a:rPr sz="4000" b="0" cap="small" spc="-265" dirty="0">
                <a:latin typeface="Georgia"/>
                <a:cs typeface="Georgia"/>
              </a:rPr>
              <a:t>3</a:t>
            </a:r>
            <a:endParaRPr sz="4000">
              <a:latin typeface="Georgia"/>
              <a:cs typeface="Georgi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245867" y="2284552"/>
            <a:ext cx="7513955" cy="1123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17800" marR="5080" indent="-2705735">
              <a:lnSpc>
                <a:spcPct val="100000"/>
              </a:lnSpc>
              <a:spcBef>
                <a:spcPts val="100"/>
              </a:spcBef>
            </a:pPr>
            <a:r>
              <a:rPr sz="3600" b="1" cap="small" dirty="0">
                <a:solidFill>
                  <a:srgbClr val="565F6C"/>
                </a:solidFill>
                <a:latin typeface="Arial"/>
                <a:cs typeface="Arial"/>
              </a:rPr>
              <a:t>Hotel</a:t>
            </a:r>
            <a:r>
              <a:rPr sz="3600" b="1" cap="small" spc="-50" dirty="0">
                <a:solidFill>
                  <a:srgbClr val="565F6C"/>
                </a:solidFill>
                <a:latin typeface="Arial"/>
                <a:cs typeface="Arial"/>
              </a:rPr>
              <a:t> </a:t>
            </a:r>
            <a:r>
              <a:rPr sz="3600" b="1" cap="small" spc="-40" dirty="0">
                <a:solidFill>
                  <a:srgbClr val="565F6C"/>
                </a:solidFill>
                <a:latin typeface="Arial"/>
                <a:cs typeface="Arial"/>
              </a:rPr>
              <a:t>Aggregator</a:t>
            </a:r>
            <a:r>
              <a:rPr sz="3600" b="1" cap="small" spc="-50" dirty="0">
                <a:solidFill>
                  <a:srgbClr val="565F6C"/>
                </a:solidFill>
                <a:latin typeface="Arial"/>
                <a:cs typeface="Arial"/>
              </a:rPr>
              <a:t> </a:t>
            </a:r>
            <a:r>
              <a:rPr sz="3600" b="1" cap="small" spc="-45" dirty="0">
                <a:solidFill>
                  <a:srgbClr val="565F6C"/>
                </a:solidFill>
                <a:latin typeface="Arial"/>
                <a:cs typeface="Arial"/>
              </a:rPr>
              <a:t>Analysis</a:t>
            </a:r>
            <a:r>
              <a:rPr sz="3600" b="1" cap="small" spc="-60" dirty="0">
                <a:solidFill>
                  <a:srgbClr val="565F6C"/>
                </a:solidFill>
                <a:latin typeface="Arial"/>
                <a:cs typeface="Arial"/>
              </a:rPr>
              <a:t> </a:t>
            </a:r>
            <a:r>
              <a:rPr sz="3600" b="1" cap="small" spc="15" dirty="0">
                <a:solidFill>
                  <a:srgbClr val="565F6C"/>
                </a:solidFill>
                <a:latin typeface="Arial"/>
                <a:cs typeface="Arial"/>
              </a:rPr>
              <a:t>Using </a:t>
            </a:r>
            <a:r>
              <a:rPr sz="3600" b="1" cap="small" spc="-10" dirty="0">
                <a:solidFill>
                  <a:srgbClr val="565F6C"/>
                </a:solidFill>
                <a:latin typeface="Arial"/>
                <a:cs typeface="Arial"/>
              </a:rPr>
              <a:t>Power-</a:t>
            </a:r>
            <a:r>
              <a:rPr sz="3600" b="1" cap="small" spc="25" dirty="0">
                <a:solidFill>
                  <a:srgbClr val="565F6C"/>
                </a:solidFill>
                <a:latin typeface="Arial"/>
                <a:cs typeface="Arial"/>
              </a:rPr>
              <a:t>BI</a:t>
            </a:r>
            <a:endParaRPr sz="36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831835" y="4696967"/>
            <a:ext cx="2822575" cy="1263650"/>
          </a:xfrm>
          <a:prstGeom prst="rect">
            <a:avLst/>
          </a:prstGeom>
          <a:ln w="9525">
            <a:solidFill>
              <a:srgbClr val="EB6D5A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15"/>
              </a:spcBef>
            </a:pPr>
            <a:r>
              <a:rPr sz="2000" spc="110" dirty="0">
                <a:solidFill>
                  <a:srgbClr val="E75C01"/>
                </a:solidFill>
                <a:latin typeface="Liberation Sans Narrow"/>
                <a:cs typeface="Liberation Sans Narrow"/>
              </a:rPr>
              <a:t>Presenting</a:t>
            </a:r>
            <a:r>
              <a:rPr sz="2000" spc="40" dirty="0">
                <a:solidFill>
                  <a:srgbClr val="E75C01"/>
                </a:solidFill>
                <a:latin typeface="Liberation Sans Narrow"/>
                <a:cs typeface="Liberation Sans Narrow"/>
              </a:rPr>
              <a:t> by</a:t>
            </a:r>
            <a:endParaRPr sz="2000">
              <a:latin typeface="Liberation Sans Narrow"/>
              <a:cs typeface="Liberation Sans Narrow"/>
            </a:endParaRPr>
          </a:p>
          <a:p>
            <a:pPr marL="92710">
              <a:lnSpc>
                <a:spcPct val="100000"/>
              </a:lnSpc>
              <a:spcBef>
                <a:spcPts val="600"/>
              </a:spcBef>
            </a:pPr>
            <a:r>
              <a:rPr sz="2000" dirty="0">
                <a:solidFill>
                  <a:srgbClr val="E75C01"/>
                </a:solidFill>
                <a:latin typeface="Liberation Sans Narrow"/>
                <a:cs typeface="Liberation Sans Narrow"/>
              </a:rPr>
              <a:t>SHRIYA</a:t>
            </a:r>
            <a:r>
              <a:rPr sz="2000" spc="5" dirty="0">
                <a:solidFill>
                  <a:srgbClr val="E75C01"/>
                </a:solidFill>
                <a:latin typeface="Liberation Sans Narrow"/>
                <a:cs typeface="Liberation Sans Narrow"/>
              </a:rPr>
              <a:t> </a:t>
            </a:r>
            <a:r>
              <a:rPr sz="2000" spc="100" dirty="0">
                <a:solidFill>
                  <a:srgbClr val="E75C01"/>
                </a:solidFill>
                <a:latin typeface="Liberation Sans Narrow"/>
                <a:cs typeface="Liberation Sans Narrow"/>
              </a:rPr>
              <a:t>K</a:t>
            </a:r>
            <a:endParaRPr sz="2000">
              <a:latin typeface="Liberation Sans Narrow"/>
              <a:cs typeface="Liberation Sans Narrow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2110867" y="5064633"/>
            <a:ext cx="12827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50" dirty="0">
                <a:solidFill>
                  <a:srgbClr val="FFFFFF"/>
                </a:solidFill>
                <a:latin typeface="Schoolbook Uralic"/>
                <a:cs typeface="Schoolbook Uralic"/>
              </a:rPr>
              <a:t>1</a:t>
            </a:r>
            <a:endParaRPr sz="1400">
              <a:latin typeface="Schoolbook Uralic"/>
              <a:cs typeface="Schoolbook Uralic"/>
            </a:endParaRPr>
          </a:p>
        </p:txBody>
      </p:sp>
      <p:pic>
        <p:nvPicPr>
          <p:cNvPr id="25" name="object 2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332954" y="510498"/>
            <a:ext cx="2359957" cy="173210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2875">
              <a:lnSpc>
                <a:spcPct val="100000"/>
              </a:lnSpc>
              <a:spcBef>
                <a:spcPts val="100"/>
              </a:spcBef>
            </a:pPr>
            <a:r>
              <a:rPr cap="small" spc="-10" dirty="0"/>
              <a:t>Project</a:t>
            </a:r>
            <a:r>
              <a:rPr cap="small" spc="-190" dirty="0"/>
              <a:t> </a:t>
            </a:r>
            <a:r>
              <a:rPr cap="small" spc="-100" dirty="0"/>
              <a:t>Objectives: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8955" y="1225677"/>
            <a:ext cx="61410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"/>
              <a:tabLst>
                <a:tab pos="286385" algn="l"/>
              </a:tabLst>
            </a:pPr>
            <a:r>
              <a:rPr sz="2400" b="1" dirty="0">
                <a:latin typeface="Schoolbook Uralic"/>
                <a:cs typeface="Schoolbook Uralic"/>
              </a:rPr>
              <a:t>5.</a:t>
            </a:r>
            <a:r>
              <a:rPr sz="2400" b="1" spc="-50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Property</a:t>
            </a:r>
            <a:r>
              <a:rPr sz="2400" b="1" spc="-35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Type</a:t>
            </a:r>
            <a:r>
              <a:rPr sz="2400" b="1" spc="-30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and</a:t>
            </a:r>
            <a:r>
              <a:rPr sz="2400" b="1" spc="-45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Room</a:t>
            </a:r>
            <a:r>
              <a:rPr sz="2400" b="1" spc="-50" dirty="0">
                <a:latin typeface="Schoolbook Uralic"/>
                <a:cs typeface="Schoolbook Uralic"/>
              </a:rPr>
              <a:t> </a:t>
            </a:r>
            <a:r>
              <a:rPr sz="2400" b="1" spc="-10" dirty="0">
                <a:latin typeface="Schoolbook Uralic"/>
                <a:cs typeface="Schoolbook Uralic"/>
              </a:rPr>
              <a:t>Analysis:</a:t>
            </a:r>
            <a:endParaRPr sz="2400">
              <a:latin typeface="Schoolbook Uralic"/>
              <a:cs typeface="Schoolbook Uralic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60117" y="2183892"/>
            <a:ext cx="7453630" cy="4231005"/>
            <a:chOff x="960117" y="2183892"/>
            <a:chExt cx="7453630" cy="423100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0117" y="5481827"/>
              <a:ext cx="7453126" cy="93268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70787" y="2183892"/>
              <a:ext cx="7434071" cy="3304032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8586978" y="2759455"/>
            <a:ext cx="2600960" cy="1946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1920">
              <a:lnSpc>
                <a:spcPct val="100000"/>
              </a:lnSpc>
              <a:spcBef>
                <a:spcPts val="100"/>
              </a:spcBef>
              <a:buChar char="-"/>
              <a:tabLst>
                <a:tab pos="134620" algn="l"/>
              </a:tabLst>
            </a:pPr>
            <a:r>
              <a:rPr sz="1800" dirty="0">
                <a:latin typeface="Carlito"/>
                <a:cs typeface="Carlito"/>
              </a:rPr>
              <a:t>Analyze</a:t>
            </a:r>
            <a:r>
              <a:rPr sz="1800" spc="-7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the</a:t>
            </a:r>
            <a:r>
              <a:rPr sz="1800" spc="-7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distribution</a:t>
            </a:r>
            <a:r>
              <a:rPr sz="1800" spc="-45" dirty="0">
                <a:latin typeface="Carlito"/>
                <a:cs typeface="Carlito"/>
              </a:rPr>
              <a:t> </a:t>
            </a:r>
            <a:r>
              <a:rPr sz="1800" spc="-25" dirty="0">
                <a:latin typeface="Carlito"/>
                <a:cs typeface="Carlito"/>
              </a:rPr>
              <a:t>of </a:t>
            </a:r>
            <a:r>
              <a:rPr sz="1800" dirty="0">
                <a:latin typeface="Carlito"/>
                <a:cs typeface="Carlito"/>
              </a:rPr>
              <a:t>property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types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and</a:t>
            </a:r>
            <a:r>
              <a:rPr sz="1800" spc="-35" dirty="0">
                <a:latin typeface="Carlito"/>
                <a:cs typeface="Carlito"/>
              </a:rPr>
              <a:t> </a:t>
            </a:r>
            <a:r>
              <a:rPr sz="1800" spc="-20" dirty="0">
                <a:latin typeface="Carlito"/>
                <a:cs typeface="Carlito"/>
              </a:rPr>
              <a:t>room </a:t>
            </a:r>
            <a:r>
              <a:rPr sz="1800" spc="-10" dirty="0">
                <a:latin typeface="Carlito"/>
                <a:cs typeface="Carlito"/>
              </a:rPr>
              <a:t>types.</a:t>
            </a:r>
            <a:endParaRPr sz="1800">
              <a:latin typeface="Carlito"/>
              <a:cs typeface="Carlito"/>
            </a:endParaRPr>
          </a:p>
          <a:p>
            <a:pPr marL="12700" marR="356870" indent="121920">
              <a:lnSpc>
                <a:spcPct val="100000"/>
              </a:lnSpc>
              <a:spcBef>
                <a:spcPts val="2160"/>
              </a:spcBef>
              <a:buChar char="-"/>
              <a:tabLst>
                <a:tab pos="134620" algn="l"/>
              </a:tabLst>
            </a:pPr>
            <a:r>
              <a:rPr sz="1800" dirty="0">
                <a:latin typeface="Carlito"/>
                <a:cs typeface="Carlito"/>
              </a:rPr>
              <a:t>Explore</a:t>
            </a:r>
            <a:r>
              <a:rPr sz="1800" spc="-4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trends</a:t>
            </a:r>
            <a:r>
              <a:rPr sz="1800" spc="-4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in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spc="-25" dirty="0">
                <a:latin typeface="Carlito"/>
                <a:cs typeface="Carlito"/>
              </a:rPr>
              <a:t>the </a:t>
            </a:r>
            <a:r>
              <a:rPr sz="1800" dirty="0">
                <a:latin typeface="Carlito"/>
                <a:cs typeface="Carlito"/>
              </a:rPr>
              <a:t>popularity</a:t>
            </a:r>
            <a:r>
              <a:rPr sz="1800" spc="-4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of</a:t>
            </a:r>
            <a:r>
              <a:rPr sz="1800" spc="-3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specific accommodation</a:t>
            </a:r>
            <a:r>
              <a:rPr sz="1800" spc="-2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setups.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25" dirty="0"/>
              <a:pPr marL="38100">
                <a:lnSpc>
                  <a:spcPct val="100000"/>
                </a:lnSpc>
                <a:spcBef>
                  <a:spcPts val="85"/>
                </a:spcBef>
              </a:pPr>
              <a:t>10</a:t>
            </a:fld>
            <a:endParaRPr spc="-2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44122" y="5886693"/>
            <a:ext cx="204470" cy="2152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664"/>
              </a:lnSpc>
            </a:pPr>
            <a:r>
              <a:rPr sz="1400" b="1" spc="-25" dirty="0">
                <a:solidFill>
                  <a:srgbClr val="FFFFFF"/>
                </a:solidFill>
                <a:latin typeface="Schoolbook Uralic"/>
                <a:cs typeface="Schoolbook Uralic"/>
              </a:rPr>
              <a:t>11</a:t>
            </a:r>
            <a:endParaRPr sz="1400">
              <a:latin typeface="Schoolbook Uralic"/>
              <a:cs typeface="Schoolbook Uralic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5591" y="821436"/>
            <a:ext cx="10935462" cy="542620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316729" y="28702"/>
            <a:ext cx="353250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100" dirty="0">
                <a:solidFill>
                  <a:srgbClr val="000000"/>
                </a:solidFill>
              </a:rPr>
              <a:t>DASHBOARD</a:t>
            </a:r>
            <a:endParaRPr sz="4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00200" y="954024"/>
            <a:ext cx="8548116" cy="473049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131422" y="5873993"/>
            <a:ext cx="229870" cy="24066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sz="1400" b="1" spc="-25" dirty="0">
                <a:solidFill>
                  <a:srgbClr val="FFFFFF"/>
                </a:solidFill>
                <a:latin typeface="Schoolbook Uralic"/>
                <a:cs typeface="Schoolbook Uralic"/>
              </a:rPr>
              <a:t>12</a:t>
            </a:r>
            <a:endParaRPr sz="1400">
              <a:latin typeface="Schoolbook Uralic"/>
              <a:cs typeface="Schoolbook Ural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68781" y="535635"/>
            <a:ext cx="4105910" cy="878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spc="-150" dirty="0">
                <a:solidFill>
                  <a:srgbClr val="000000"/>
                </a:solidFill>
              </a:rPr>
              <a:t>HOTEL</a:t>
            </a:r>
            <a:r>
              <a:rPr sz="2800" spc="-15" dirty="0">
                <a:solidFill>
                  <a:srgbClr val="000000"/>
                </a:solidFill>
              </a:rPr>
              <a:t> </a:t>
            </a:r>
            <a:r>
              <a:rPr sz="2800" spc="-40" dirty="0">
                <a:solidFill>
                  <a:srgbClr val="000000"/>
                </a:solidFill>
              </a:rPr>
              <a:t>AGGREGATOR </a:t>
            </a:r>
            <a:r>
              <a:rPr sz="2800" spc="-10" dirty="0">
                <a:solidFill>
                  <a:srgbClr val="000000"/>
                </a:solidFill>
              </a:rPr>
              <a:t>ANALYSIS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868781" y="1810257"/>
            <a:ext cx="4886960" cy="38646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5" dirty="0">
                <a:latin typeface="Georgia"/>
                <a:cs typeface="Georgia"/>
              </a:rPr>
              <a:t>Overview</a:t>
            </a:r>
            <a:r>
              <a:rPr sz="2800" spc="-95" dirty="0">
                <a:latin typeface="Georgia"/>
                <a:cs typeface="Georgia"/>
              </a:rPr>
              <a:t> </a:t>
            </a:r>
            <a:r>
              <a:rPr sz="2800" spc="-50" dirty="0">
                <a:latin typeface="Georgia"/>
                <a:cs typeface="Georgia"/>
              </a:rPr>
              <a:t>:</a:t>
            </a:r>
            <a:endParaRPr sz="28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155"/>
              </a:spcBef>
            </a:pPr>
            <a:endParaRPr sz="2800">
              <a:latin typeface="Georgia"/>
              <a:cs typeface="Georgia"/>
            </a:endParaRPr>
          </a:p>
          <a:p>
            <a:pPr marL="12700" marR="5080">
              <a:lnSpc>
                <a:spcPct val="100099"/>
              </a:lnSpc>
            </a:pP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sz="2800" spc="-2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hotel</a:t>
            </a:r>
            <a:r>
              <a:rPr sz="2800" spc="-3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spc="-10" dirty="0">
                <a:solidFill>
                  <a:srgbClr val="252525"/>
                </a:solidFill>
                <a:latin typeface="Carlito"/>
                <a:cs typeface="Carlito"/>
              </a:rPr>
              <a:t>aggregator</a:t>
            </a:r>
            <a:r>
              <a:rPr sz="28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is</a:t>
            </a:r>
            <a:r>
              <a:rPr sz="2800" spc="-4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sz="2800" spc="-3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spc="-10" dirty="0">
                <a:solidFill>
                  <a:srgbClr val="252525"/>
                </a:solidFill>
                <a:latin typeface="Carlito"/>
                <a:cs typeface="Carlito"/>
              </a:rPr>
              <a:t>business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that</a:t>
            </a:r>
            <a:r>
              <a:rPr sz="2800" spc="-4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rents</a:t>
            </a:r>
            <a:r>
              <a:rPr sz="28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sz="28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hotel</a:t>
            </a:r>
            <a:r>
              <a:rPr sz="28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on</a:t>
            </a:r>
            <a:r>
              <a:rPr sz="28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lease,</a:t>
            </a:r>
            <a:r>
              <a:rPr sz="28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sz="28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spc="-25" dirty="0">
                <a:solidFill>
                  <a:srgbClr val="252525"/>
                </a:solidFill>
                <a:latin typeface="Carlito"/>
                <a:cs typeface="Carlito"/>
              </a:rPr>
              <a:t>in </a:t>
            </a:r>
            <a:r>
              <a:rPr sz="2800" spc="-10" dirty="0">
                <a:solidFill>
                  <a:srgbClr val="252525"/>
                </a:solidFill>
                <a:latin typeface="Carlito"/>
                <a:cs typeface="Carlito"/>
              </a:rPr>
              <a:t>exchange</a:t>
            </a:r>
            <a:r>
              <a:rPr sz="2800" spc="-10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spc="-10" dirty="0">
                <a:solidFill>
                  <a:srgbClr val="252525"/>
                </a:solidFill>
                <a:latin typeface="Carlito"/>
                <a:cs typeface="Carlito"/>
              </a:rPr>
              <a:t>takes</a:t>
            </a:r>
            <a:r>
              <a:rPr sz="2800" spc="-10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over</a:t>
            </a:r>
            <a:r>
              <a:rPr sz="2800" spc="-10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spc="-10" dirty="0">
                <a:solidFill>
                  <a:srgbClr val="252525"/>
                </a:solidFill>
                <a:latin typeface="Carlito"/>
                <a:cs typeface="Carlito"/>
              </a:rPr>
              <a:t>operational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duties</a:t>
            </a:r>
            <a:r>
              <a:rPr sz="2800" spc="-6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sz="2800" spc="-6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spc="-10" dirty="0">
                <a:solidFill>
                  <a:srgbClr val="252525"/>
                </a:solidFill>
                <a:latin typeface="Carlito"/>
                <a:cs typeface="Carlito"/>
              </a:rPr>
              <a:t>marketing</a:t>
            </a:r>
            <a:r>
              <a:rPr sz="2800" spc="-9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for</a:t>
            </a:r>
            <a:r>
              <a:rPr sz="2800" spc="-7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spc="-25" dirty="0">
                <a:solidFill>
                  <a:srgbClr val="252525"/>
                </a:solidFill>
                <a:latin typeface="Carlito"/>
                <a:cs typeface="Carlito"/>
              </a:rPr>
              <a:t>the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hotels.</a:t>
            </a:r>
            <a:r>
              <a:rPr sz="2800" spc="-4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sz="2800" spc="-3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hotel</a:t>
            </a:r>
            <a:r>
              <a:rPr sz="2800" spc="-4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can</a:t>
            </a:r>
            <a:r>
              <a:rPr sz="28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lease</a:t>
            </a:r>
            <a:r>
              <a:rPr sz="2800" spc="-4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sz="2800" spc="-4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spc="-10" dirty="0">
                <a:solidFill>
                  <a:srgbClr val="252525"/>
                </a:solidFill>
                <a:latin typeface="Carlito"/>
                <a:cs typeface="Carlito"/>
              </a:rPr>
              <a:t>fixed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amount</a:t>
            </a:r>
            <a:r>
              <a:rPr sz="28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sz="2800" spc="-7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rooms</a:t>
            </a:r>
            <a:r>
              <a:rPr sz="28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or</a:t>
            </a:r>
            <a:r>
              <a:rPr sz="2800" spc="-6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dirty="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sz="2800" spc="-6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800" spc="-10" dirty="0">
                <a:solidFill>
                  <a:srgbClr val="252525"/>
                </a:solidFill>
                <a:latin typeface="Carlito"/>
                <a:cs typeface="Carlito"/>
              </a:rPr>
              <a:t>entire hotel.</a:t>
            </a:r>
            <a:endParaRPr sz="2800">
              <a:latin typeface="Carlito"/>
              <a:cs typeface="Carli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19316" y="1623060"/>
            <a:ext cx="4762500" cy="398221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89535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50" dirty="0"/>
              <a:pPr marL="89535">
                <a:lnSpc>
                  <a:spcPct val="100000"/>
                </a:lnSpc>
                <a:spcBef>
                  <a:spcPts val="85"/>
                </a:spcBef>
              </a:pPr>
              <a:t>2</a:t>
            </a:fld>
            <a:endParaRPr spc="-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57401" y="798957"/>
            <a:ext cx="6340602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cap="small" spc="-155" dirty="0"/>
              <a:t>Problem</a:t>
            </a:r>
            <a:r>
              <a:rPr sz="4400" cap="small" spc="-30" dirty="0"/>
              <a:t> </a:t>
            </a:r>
            <a:r>
              <a:rPr sz="4400" cap="small" spc="-125" dirty="0"/>
              <a:t>Statement:</a:t>
            </a:r>
            <a:endParaRPr sz="440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89535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50" dirty="0"/>
              <a:pPr marL="89535">
                <a:lnSpc>
                  <a:spcPct val="100000"/>
                </a:lnSpc>
                <a:spcBef>
                  <a:spcPts val="85"/>
                </a:spcBef>
              </a:pPr>
              <a:t>3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1337817" y="2057400"/>
            <a:ext cx="8535035" cy="412164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69047"/>
              <a:buFont typeface="Wingdings"/>
              <a:buChar char=""/>
              <a:tabLst>
                <a:tab pos="286385" algn="l"/>
              </a:tabLst>
            </a:pP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This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internship</a:t>
            </a:r>
            <a:r>
              <a:rPr sz="2100" spc="-4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project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aims</a:t>
            </a:r>
            <a:r>
              <a:rPr sz="2100" spc="-6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sz="2100" spc="-6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analyze</a:t>
            </a:r>
            <a:r>
              <a:rPr sz="2100" spc="-6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</a:t>
            </a:r>
            <a:r>
              <a:rPr sz="2100" spc="-7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dataset</a:t>
            </a:r>
            <a:r>
              <a:rPr sz="2100" spc="-6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sz="2100" spc="-6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hotel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aggregator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listings</a:t>
            </a:r>
            <a:endParaRPr sz="2100">
              <a:latin typeface="Carlito"/>
              <a:cs typeface="Carlito"/>
            </a:endParaRPr>
          </a:p>
          <a:p>
            <a:pPr marL="286385">
              <a:lnSpc>
                <a:spcPct val="100000"/>
              </a:lnSpc>
            </a:pP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using</a:t>
            </a:r>
            <a:r>
              <a:rPr sz="2100" spc="-8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Power</a:t>
            </a:r>
            <a:r>
              <a:rPr sz="2100" spc="-6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25" dirty="0">
                <a:solidFill>
                  <a:srgbClr val="252525"/>
                </a:solidFill>
                <a:latin typeface="Carlito"/>
                <a:cs typeface="Carlito"/>
              </a:rPr>
              <a:t>BI.</a:t>
            </a:r>
            <a:endParaRPr sz="2100">
              <a:latin typeface="Carlito"/>
              <a:cs typeface="Carlito"/>
            </a:endParaRPr>
          </a:p>
          <a:p>
            <a:pPr marL="286385" marR="201930" indent="-274320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047"/>
              <a:buFont typeface="Wingdings"/>
              <a:buChar char=""/>
              <a:tabLst>
                <a:tab pos="286385" algn="l"/>
              </a:tabLst>
            </a:pP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sz="2100" spc="-10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dataset</a:t>
            </a:r>
            <a:r>
              <a:rPr sz="2100" spc="-10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comprises</a:t>
            </a:r>
            <a:r>
              <a:rPr sz="2100" spc="-7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various</a:t>
            </a:r>
            <a:r>
              <a:rPr sz="2100" spc="-7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attributes</a:t>
            </a:r>
            <a:r>
              <a:rPr sz="2100" spc="-10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related</a:t>
            </a:r>
            <a:r>
              <a:rPr sz="2100" spc="-9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sz="2100" spc="-9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listings,</a:t>
            </a:r>
            <a:r>
              <a:rPr sz="2100" spc="-6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hosts,</a:t>
            </a:r>
            <a:r>
              <a:rPr sz="2100" spc="-7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reviews,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sz="2100" spc="-2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availability.</a:t>
            </a:r>
            <a:endParaRPr sz="2100">
              <a:latin typeface="Carlito"/>
              <a:cs typeface="Carlito"/>
            </a:endParaRPr>
          </a:p>
          <a:p>
            <a:pPr marL="286385" marR="300355" indent="-274320">
              <a:lnSpc>
                <a:spcPct val="100000"/>
              </a:lnSpc>
              <a:spcBef>
                <a:spcPts val="600"/>
              </a:spcBef>
              <a:buFont typeface="Wingdings"/>
              <a:buChar char=""/>
              <a:tabLst>
                <a:tab pos="286385" algn="l"/>
                <a:tab pos="347345" algn="l"/>
              </a:tabLst>
            </a:pPr>
            <a:r>
              <a:rPr sz="1450" dirty="0">
                <a:solidFill>
                  <a:srgbClr val="FD8537"/>
                </a:solidFill>
                <a:latin typeface="Times New Roman"/>
                <a:cs typeface="Times New Roman"/>
              </a:rPr>
              <a:t>	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objective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is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create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comprehensive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visualizations</a:t>
            </a:r>
            <a:r>
              <a:rPr sz="2100" spc="-3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sz="2100" spc="-6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insights</a:t>
            </a:r>
            <a:r>
              <a:rPr sz="2100" spc="-4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20" dirty="0">
                <a:solidFill>
                  <a:srgbClr val="252525"/>
                </a:solidFill>
                <a:latin typeface="Carlito"/>
                <a:cs typeface="Carlito"/>
              </a:rPr>
              <a:t>that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shed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light</a:t>
            </a:r>
            <a:r>
              <a:rPr sz="2100" spc="-3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on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trends,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patterns,</a:t>
            </a:r>
            <a:r>
              <a:rPr sz="2100" spc="-6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factors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influencing</a:t>
            </a:r>
            <a:r>
              <a:rPr sz="2100" spc="-3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performance</a:t>
            </a:r>
            <a:r>
              <a:rPr sz="2100" spc="-3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25" dirty="0">
                <a:solidFill>
                  <a:srgbClr val="252525"/>
                </a:solidFill>
                <a:latin typeface="Carlito"/>
                <a:cs typeface="Carlito"/>
              </a:rPr>
              <a:t>of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listings.</a:t>
            </a:r>
            <a:endParaRPr sz="2100">
              <a:latin typeface="Carlito"/>
              <a:cs typeface="Carlito"/>
            </a:endParaRPr>
          </a:p>
          <a:p>
            <a:pPr marL="286385" marR="5080" indent="-274320">
              <a:lnSpc>
                <a:spcPct val="100000"/>
              </a:lnSpc>
              <a:spcBef>
                <a:spcPts val="605"/>
              </a:spcBef>
              <a:buFont typeface="Wingdings"/>
              <a:buChar char=""/>
              <a:tabLst>
                <a:tab pos="286385" algn="l"/>
                <a:tab pos="347345" algn="l"/>
              </a:tabLst>
            </a:pPr>
            <a:r>
              <a:rPr sz="1450" dirty="0">
                <a:solidFill>
                  <a:srgbClr val="FD8537"/>
                </a:solidFill>
                <a:latin typeface="Times New Roman"/>
                <a:cs typeface="Times New Roman"/>
              </a:rPr>
              <a:t>	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Through</a:t>
            </a:r>
            <a:r>
              <a:rPr sz="2100" spc="-7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Power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BI,</a:t>
            </a:r>
            <a:r>
              <a:rPr sz="2100" spc="-8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interns</a:t>
            </a:r>
            <a:r>
              <a:rPr sz="2100" spc="-7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will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explore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key</a:t>
            </a:r>
            <a:r>
              <a:rPr sz="2100" spc="-7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metrics</a:t>
            </a:r>
            <a:r>
              <a:rPr sz="2100" spc="-7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such</a:t>
            </a:r>
            <a:r>
              <a:rPr sz="2100" spc="-8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as</a:t>
            </a:r>
            <a:r>
              <a:rPr sz="2100" spc="-8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pricing, </a:t>
            </a:r>
            <a:r>
              <a:rPr sz="2100" spc="-20" dirty="0">
                <a:solidFill>
                  <a:srgbClr val="252525"/>
                </a:solidFill>
                <a:latin typeface="Carlito"/>
                <a:cs typeface="Carlito"/>
              </a:rPr>
              <a:t>availability,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host</a:t>
            </a:r>
            <a:r>
              <a:rPr sz="2100" spc="-5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characteristics,</a:t>
            </a:r>
            <a:r>
              <a:rPr sz="2100" spc="-4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sz="2100" spc="-7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review</a:t>
            </a:r>
            <a:r>
              <a:rPr sz="2100" spc="-3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scores</a:t>
            </a:r>
            <a:r>
              <a:rPr sz="2100" spc="-4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to</a:t>
            </a:r>
            <a:r>
              <a:rPr sz="2100" spc="-6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derive</a:t>
            </a:r>
            <a:r>
              <a:rPr sz="2100" spc="-3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actionable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insights</a:t>
            </a:r>
            <a:r>
              <a:rPr sz="2100" spc="-3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for</a:t>
            </a:r>
            <a:r>
              <a:rPr sz="2100" spc="-3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improving</a:t>
            </a:r>
            <a:r>
              <a:rPr sz="2100" spc="-3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overall</a:t>
            </a:r>
            <a:r>
              <a:rPr sz="2100" spc="-1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quality</a:t>
            </a:r>
            <a:r>
              <a:rPr sz="2100" spc="-4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and</a:t>
            </a:r>
            <a:r>
              <a:rPr sz="2100" spc="-7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competitiveness</a:t>
            </a:r>
            <a:r>
              <a:rPr sz="2100" spc="-2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of</a:t>
            </a:r>
            <a:r>
              <a:rPr sz="2100" spc="-45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dirty="0">
                <a:solidFill>
                  <a:srgbClr val="252525"/>
                </a:solidFill>
                <a:latin typeface="Carlito"/>
                <a:cs typeface="Carlito"/>
              </a:rPr>
              <a:t>the</a:t>
            </a:r>
            <a:r>
              <a:rPr sz="2100" spc="-50" dirty="0">
                <a:solidFill>
                  <a:srgbClr val="252525"/>
                </a:solidFill>
                <a:latin typeface="Carlito"/>
                <a:cs typeface="Carlito"/>
              </a:rPr>
              <a:t> </a:t>
            </a:r>
            <a:r>
              <a:rPr sz="2100" spc="-10" dirty="0">
                <a:solidFill>
                  <a:srgbClr val="252525"/>
                </a:solidFill>
                <a:latin typeface="Carlito"/>
                <a:cs typeface="Carlito"/>
              </a:rPr>
              <a:t>listings.</a:t>
            </a:r>
            <a:endParaRPr sz="21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8340" y="468228"/>
            <a:ext cx="9747250" cy="3749675"/>
          </a:xfrm>
          <a:prstGeom prst="rect">
            <a:avLst/>
          </a:prstGeom>
        </p:spPr>
        <p:txBody>
          <a:bodyPr vert="horz" wrap="square" lIns="0" tIns="273685" rIns="0" bIns="0" rtlCol="0">
            <a:spAutoFit/>
          </a:bodyPr>
          <a:lstStyle/>
          <a:p>
            <a:pPr marL="57785">
              <a:lnSpc>
                <a:spcPct val="100000"/>
              </a:lnSpc>
              <a:spcBef>
                <a:spcPts val="2155"/>
              </a:spcBef>
            </a:pPr>
            <a:r>
              <a:rPr sz="4000" b="1" spc="-10" dirty="0">
                <a:solidFill>
                  <a:srgbClr val="565F6C"/>
                </a:solidFill>
                <a:latin typeface="Georgia"/>
                <a:cs typeface="Georgia"/>
              </a:rPr>
              <a:t>DATABASE</a:t>
            </a:r>
            <a:r>
              <a:rPr sz="4000" b="1" spc="-150" dirty="0">
                <a:solidFill>
                  <a:srgbClr val="565F6C"/>
                </a:solidFill>
                <a:latin typeface="Georgia"/>
                <a:cs typeface="Georgia"/>
              </a:rPr>
              <a:t> </a:t>
            </a:r>
            <a:r>
              <a:rPr sz="4000" b="1" spc="-25" dirty="0">
                <a:solidFill>
                  <a:srgbClr val="565F6C"/>
                </a:solidFill>
                <a:latin typeface="Georgia"/>
                <a:cs typeface="Georgia"/>
              </a:rPr>
              <a:t>SETUP</a:t>
            </a:r>
            <a:r>
              <a:rPr sz="4000" b="1" spc="-135" dirty="0">
                <a:solidFill>
                  <a:srgbClr val="565F6C"/>
                </a:solidFill>
                <a:latin typeface="Georgia"/>
                <a:cs typeface="Georgia"/>
              </a:rPr>
              <a:t> </a:t>
            </a:r>
            <a:r>
              <a:rPr sz="4000" b="1" dirty="0">
                <a:solidFill>
                  <a:srgbClr val="565F6C"/>
                </a:solidFill>
                <a:latin typeface="Georgia"/>
                <a:cs typeface="Georgia"/>
              </a:rPr>
              <a:t>AND</a:t>
            </a:r>
            <a:r>
              <a:rPr sz="4000" b="1" spc="-125" dirty="0">
                <a:solidFill>
                  <a:srgbClr val="565F6C"/>
                </a:solidFill>
                <a:latin typeface="Georgia"/>
                <a:cs typeface="Georgia"/>
              </a:rPr>
              <a:t> </a:t>
            </a:r>
            <a:r>
              <a:rPr sz="4000" b="1" spc="-95" dirty="0">
                <a:solidFill>
                  <a:srgbClr val="565F6C"/>
                </a:solidFill>
                <a:latin typeface="Georgia"/>
                <a:cs typeface="Georgia"/>
              </a:rPr>
              <a:t>TOOL</a:t>
            </a:r>
            <a:r>
              <a:rPr sz="4000" b="1" spc="-140" dirty="0">
                <a:solidFill>
                  <a:srgbClr val="565F6C"/>
                </a:solidFill>
                <a:latin typeface="Georgia"/>
                <a:cs typeface="Georgia"/>
              </a:rPr>
              <a:t> </a:t>
            </a:r>
            <a:r>
              <a:rPr sz="4000" b="1" spc="-35" dirty="0">
                <a:solidFill>
                  <a:srgbClr val="565F6C"/>
                </a:solidFill>
                <a:latin typeface="Georgia"/>
                <a:cs typeface="Georgia"/>
              </a:rPr>
              <a:t>USED:</a:t>
            </a:r>
            <a:endParaRPr sz="4000">
              <a:latin typeface="Georgia"/>
              <a:cs typeface="Georgia"/>
            </a:endParaRPr>
          </a:p>
          <a:p>
            <a:pPr marL="286385" marR="1182370" indent="-274320">
              <a:lnSpc>
                <a:spcPct val="100000"/>
              </a:lnSpc>
              <a:spcBef>
                <a:spcPts val="2065"/>
              </a:spcBef>
              <a:buClr>
                <a:srgbClr val="FD8537"/>
              </a:buClr>
              <a:buSzPct val="70000"/>
              <a:buFont typeface="Wingdings"/>
              <a:buChar char=""/>
              <a:tabLst>
                <a:tab pos="286385" algn="l"/>
                <a:tab pos="442595" algn="l"/>
              </a:tabLst>
            </a:pPr>
            <a:r>
              <a:rPr sz="4000" spc="-90" dirty="0">
                <a:latin typeface="Carlito"/>
                <a:cs typeface="Carlito"/>
              </a:rPr>
              <a:t>	DATABASE</a:t>
            </a:r>
            <a:r>
              <a:rPr sz="4000" spc="-135" dirty="0">
                <a:latin typeface="Carlito"/>
                <a:cs typeface="Carlito"/>
              </a:rPr>
              <a:t> </a:t>
            </a:r>
            <a:r>
              <a:rPr sz="4000" dirty="0">
                <a:latin typeface="Carlito"/>
                <a:cs typeface="Carlito"/>
              </a:rPr>
              <a:t>NAME:</a:t>
            </a:r>
            <a:r>
              <a:rPr sz="4000" spc="-140" dirty="0">
                <a:latin typeface="Carlito"/>
                <a:cs typeface="Carlito"/>
              </a:rPr>
              <a:t> </a:t>
            </a:r>
            <a:r>
              <a:rPr sz="4000" dirty="0">
                <a:latin typeface="Carlito"/>
                <a:cs typeface="Carlito"/>
              </a:rPr>
              <a:t>HOTEL</a:t>
            </a:r>
            <a:r>
              <a:rPr sz="4000" spc="-114" dirty="0">
                <a:latin typeface="Carlito"/>
                <a:cs typeface="Carlito"/>
              </a:rPr>
              <a:t> </a:t>
            </a:r>
            <a:r>
              <a:rPr sz="4000" spc="-30" dirty="0">
                <a:latin typeface="Carlito"/>
                <a:cs typeface="Carlito"/>
              </a:rPr>
              <a:t>AGGREGATOR </a:t>
            </a:r>
            <a:r>
              <a:rPr sz="4000" spc="-10" dirty="0">
                <a:latin typeface="Carlito"/>
                <a:cs typeface="Carlito"/>
              </a:rPr>
              <a:t>ANALYSIS</a:t>
            </a:r>
            <a:endParaRPr sz="4000">
              <a:latin typeface="Carlito"/>
              <a:cs typeface="Carlito"/>
            </a:endParaRPr>
          </a:p>
          <a:p>
            <a:pPr marL="443865" indent="-43116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70000"/>
              <a:buFont typeface="Wingdings"/>
              <a:buChar char=""/>
              <a:tabLst>
                <a:tab pos="443865" algn="l"/>
              </a:tabLst>
            </a:pPr>
            <a:r>
              <a:rPr sz="4000" spc="-180" dirty="0">
                <a:latin typeface="Carlito"/>
                <a:cs typeface="Carlito"/>
              </a:rPr>
              <a:t>DATA</a:t>
            </a:r>
            <a:r>
              <a:rPr sz="4000" spc="-40" dirty="0">
                <a:latin typeface="Carlito"/>
                <a:cs typeface="Carlito"/>
              </a:rPr>
              <a:t> </a:t>
            </a:r>
            <a:r>
              <a:rPr sz="4000" dirty="0">
                <a:latin typeface="Carlito"/>
                <a:cs typeface="Carlito"/>
              </a:rPr>
              <a:t>USED</a:t>
            </a:r>
            <a:r>
              <a:rPr sz="4000" spc="-40" dirty="0">
                <a:latin typeface="Carlito"/>
                <a:cs typeface="Carlito"/>
              </a:rPr>
              <a:t> </a:t>
            </a:r>
            <a:r>
              <a:rPr sz="4000" dirty="0">
                <a:latin typeface="Carlito"/>
                <a:cs typeface="Carlito"/>
              </a:rPr>
              <a:t>:</a:t>
            </a:r>
            <a:r>
              <a:rPr sz="4000" spc="-35" dirty="0">
                <a:latin typeface="Carlito"/>
                <a:cs typeface="Carlito"/>
              </a:rPr>
              <a:t> </a:t>
            </a:r>
            <a:r>
              <a:rPr sz="4000" dirty="0">
                <a:latin typeface="Carlito"/>
                <a:cs typeface="Carlito"/>
              </a:rPr>
              <a:t>CSV</a:t>
            </a:r>
            <a:r>
              <a:rPr sz="4000" spc="-40" dirty="0">
                <a:latin typeface="Carlito"/>
                <a:cs typeface="Carlito"/>
              </a:rPr>
              <a:t> </a:t>
            </a:r>
            <a:r>
              <a:rPr sz="4000" spc="-20" dirty="0">
                <a:latin typeface="Carlito"/>
                <a:cs typeface="Carlito"/>
              </a:rPr>
              <a:t>FILE</a:t>
            </a:r>
            <a:endParaRPr sz="4000">
              <a:latin typeface="Carlito"/>
              <a:cs typeface="Carlito"/>
            </a:endParaRPr>
          </a:p>
          <a:p>
            <a:pPr marL="443865" indent="-431165">
              <a:lnSpc>
                <a:spcPct val="100000"/>
              </a:lnSpc>
              <a:spcBef>
                <a:spcPts val="605"/>
              </a:spcBef>
              <a:buClr>
                <a:srgbClr val="FD8537"/>
              </a:buClr>
              <a:buSzPct val="70000"/>
              <a:buFont typeface="Wingdings"/>
              <a:buChar char=""/>
              <a:tabLst>
                <a:tab pos="443865" algn="l"/>
              </a:tabLst>
            </a:pPr>
            <a:r>
              <a:rPr sz="4000" dirty="0">
                <a:latin typeface="Carlito"/>
                <a:cs typeface="Carlito"/>
              </a:rPr>
              <a:t>TOOL</a:t>
            </a:r>
            <a:r>
              <a:rPr sz="4000" spc="-165" dirty="0">
                <a:latin typeface="Carlito"/>
                <a:cs typeface="Carlito"/>
              </a:rPr>
              <a:t> </a:t>
            </a:r>
            <a:r>
              <a:rPr sz="4000" dirty="0">
                <a:latin typeface="Carlito"/>
                <a:cs typeface="Carlito"/>
              </a:rPr>
              <a:t>USED:</a:t>
            </a:r>
            <a:r>
              <a:rPr sz="4000" spc="-170" dirty="0">
                <a:latin typeface="Carlito"/>
                <a:cs typeface="Carlito"/>
              </a:rPr>
              <a:t> </a:t>
            </a:r>
            <a:r>
              <a:rPr sz="4000" dirty="0">
                <a:latin typeface="Carlito"/>
                <a:cs typeface="Carlito"/>
              </a:rPr>
              <a:t>POWER</a:t>
            </a:r>
            <a:r>
              <a:rPr sz="4000" spc="-160" dirty="0">
                <a:latin typeface="Carlito"/>
                <a:cs typeface="Carlito"/>
              </a:rPr>
              <a:t> </a:t>
            </a:r>
            <a:r>
              <a:rPr sz="4000" spc="-25" dirty="0">
                <a:latin typeface="Carlito"/>
                <a:cs typeface="Carlito"/>
              </a:rPr>
              <a:t>BI</a:t>
            </a:r>
            <a:endParaRPr sz="4000">
              <a:latin typeface="Carlito"/>
              <a:cs typeface="Carlito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89535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50" dirty="0"/>
              <a:pPr marL="89535">
                <a:lnSpc>
                  <a:spcPct val="100000"/>
                </a:lnSpc>
                <a:spcBef>
                  <a:spcPts val="85"/>
                </a:spcBef>
              </a:pPr>
              <a:t>4</a:t>
            </a:fld>
            <a:endParaRPr spc="-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37028" y="417398"/>
            <a:ext cx="7997571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cap="small" dirty="0"/>
              <a:t>Dataset</a:t>
            </a:r>
            <a:r>
              <a:rPr sz="5400" cap="small" spc="65" dirty="0"/>
              <a:t> </a:t>
            </a:r>
            <a:r>
              <a:rPr sz="5400" cap="small" spc="-125" dirty="0"/>
              <a:t>Description:</a:t>
            </a:r>
            <a:endParaRPr sz="540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7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1.</a:t>
            </a:r>
            <a:r>
              <a:rPr spc="-45" dirty="0"/>
              <a:t> </a:t>
            </a:r>
            <a:r>
              <a:rPr dirty="0"/>
              <a:t>id:</a:t>
            </a:r>
            <a:r>
              <a:rPr spc="-35" dirty="0"/>
              <a:t> </a:t>
            </a:r>
            <a:r>
              <a:rPr dirty="0"/>
              <a:t>Unique</a:t>
            </a:r>
            <a:r>
              <a:rPr spc="-15" dirty="0"/>
              <a:t> </a:t>
            </a:r>
            <a:r>
              <a:rPr dirty="0"/>
              <a:t>identifier</a:t>
            </a:r>
            <a:r>
              <a:rPr spc="-30" dirty="0"/>
              <a:t> </a:t>
            </a:r>
            <a:r>
              <a:rPr dirty="0"/>
              <a:t>for</a:t>
            </a:r>
            <a:r>
              <a:rPr spc="-40" dirty="0"/>
              <a:t> </a:t>
            </a:r>
            <a:r>
              <a:rPr dirty="0"/>
              <a:t>each</a:t>
            </a:r>
            <a:r>
              <a:rPr spc="-25" dirty="0"/>
              <a:t> </a:t>
            </a:r>
            <a:r>
              <a:rPr spc="-10" dirty="0"/>
              <a:t>listing.</a:t>
            </a:r>
          </a:p>
          <a:p>
            <a:pPr marL="286385" indent="-273685">
              <a:lnSpc>
                <a:spcPct val="100000"/>
              </a:lnSpc>
              <a:spcBef>
                <a:spcPts val="605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2.</a:t>
            </a:r>
            <a:r>
              <a:rPr spc="-45" dirty="0"/>
              <a:t> </a:t>
            </a:r>
            <a:r>
              <a:rPr dirty="0"/>
              <a:t>listing_url:</a:t>
            </a:r>
            <a:r>
              <a:rPr spc="-15" dirty="0"/>
              <a:t> </a:t>
            </a:r>
            <a:r>
              <a:rPr dirty="0"/>
              <a:t>URL</a:t>
            </a:r>
            <a:r>
              <a:rPr spc="-30" dirty="0"/>
              <a:t> </a:t>
            </a:r>
            <a:r>
              <a:rPr dirty="0"/>
              <a:t>of</a:t>
            </a:r>
            <a:r>
              <a:rPr spc="-30" dirty="0"/>
              <a:t> </a:t>
            </a:r>
            <a:r>
              <a:rPr dirty="0"/>
              <a:t>the</a:t>
            </a:r>
            <a:r>
              <a:rPr spc="-35" dirty="0"/>
              <a:t> </a:t>
            </a:r>
            <a:r>
              <a:rPr dirty="0"/>
              <a:t>listing</a:t>
            </a:r>
            <a:r>
              <a:rPr spc="-20" dirty="0"/>
              <a:t> </a:t>
            </a:r>
            <a:r>
              <a:rPr dirty="0"/>
              <a:t>on</a:t>
            </a:r>
            <a:r>
              <a:rPr spc="-30" dirty="0"/>
              <a:t> </a:t>
            </a:r>
            <a:r>
              <a:rPr dirty="0"/>
              <a:t>the</a:t>
            </a:r>
            <a:r>
              <a:rPr spc="-20" dirty="0"/>
              <a:t> </a:t>
            </a:r>
            <a:r>
              <a:rPr dirty="0"/>
              <a:t>hotel</a:t>
            </a:r>
            <a:r>
              <a:rPr spc="-35" dirty="0"/>
              <a:t> </a:t>
            </a:r>
            <a:r>
              <a:rPr spc="-10" dirty="0"/>
              <a:t>aggregator</a:t>
            </a:r>
            <a:r>
              <a:rPr spc="-35" dirty="0"/>
              <a:t> </a:t>
            </a:r>
            <a:r>
              <a:rPr spc="-10" dirty="0"/>
              <a:t>platform.</a:t>
            </a: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3.</a:t>
            </a:r>
            <a:r>
              <a:rPr spc="-65" dirty="0"/>
              <a:t> </a:t>
            </a:r>
            <a:r>
              <a:rPr dirty="0"/>
              <a:t>scrape_id:</a:t>
            </a:r>
            <a:r>
              <a:rPr spc="-60" dirty="0"/>
              <a:t> </a:t>
            </a:r>
            <a:r>
              <a:rPr dirty="0"/>
              <a:t>Identifier</a:t>
            </a:r>
            <a:r>
              <a:rPr spc="-55" dirty="0"/>
              <a:t> </a:t>
            </a:r>
            <a:r>
              <a:rPr dirty="0"/>
              <a:t>for</a:t>
            </a:r>
            <a:r>
              <a:rPr spc="-60" dirty="0"/>
              <a:t> </a:t>
            </a:r>
            <a:r>
              <a:rPr dirty="0"/>
              <a:t>the</a:t>
            </a:r>
            <a:r>
              <a:rPr spc="-45" dirty="0"/>
              <a:t> </a:t>
            </a:r>
            <a:r>
              <a:rPr dirty="0"/>
              <a:t>data</a:t>
            </a:r>
            <a:r>
              <a:rPr spc="-65" dirty="0"/>
              <a:t> </a:t>
            </a:r>
            <a:r>
              <a:rPr dirty="0"/>
              <a:t>scraping</a:t>
            </a:r>
            <a:r>
              <a:rPr spc="-60" dirty="0"/>
              <a:t> </a:t>
            </a:r>
            <a:r>
              <a:rPr spc="-10" dirty="0"/>
              <a:t>event.</a:t>
            </a: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4.</a:t>
            </a:r>
            <a:r>
              <a:rPr spc="-35" dirty="0"/>
              <a:t> </a:t>
            </a:r>
            <a:r>
              <a:rPr spc="-10" dirty="0"/>
              <a:t>last_scraped:</a:t>
            </a:r>
            <a:r>
              <a:rPr spc="-20" dirty="0"/>
              <a:t> </a:t>
            </a:r>
            <a:r>
              <a:rPr dirty="0"/>
              <a:t>Date</a:t>
            </a:r>
            <a:r>
              <a:rPr spc="-15" dirty="0"/>
              <a:t> </a:t>
            </a:r>
            <a:r>
              <a:rPr dirty="0"/>
              <a:t>of</a:t>
            </a:r>
            <a:r>
              <a:rPr spc="-35" dirty="0"/>
              <a:t> </a:t>
            </a:r>
            <a:r>
              <a:rPr dirty="0"/>
              <a:t>the</a:t>
            </a:r>
            <a:r>
              <a:rPr spc="-15" dirty="0"/>
              <a:t> </a:t>
            </a:r>
            <a:r>
              <a:rPr dirty="0"/>
              <a:t>last</a:t>
            </a:r>
            <a:r>
              <a:rPr spc="-35" dirty="0"/>
              <a:t> </a:t>
            </a:r>
            <a:r>
              <a:rPr dirty="0"/>
              <a:t>data</a:t>
            </a:r>
            <a:r>
              <a:rPr spc="-35" dirty="0"/>
              <a:t> </a:t>
            </a:r>
            <a:r>
              <a:rPr spc="-10" dirty="0"/>
              <a:t>scrape.</a:t>
            </a: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5.</a:t>
            </a:r>
            <a:r>
              <a:rPr spc="-50" dirty="0"/>
              <a:t> </a:t>
            </a:r>
            <a:r>
              <a:rPr dirty="0"/>
              <a:t>source:</a:t>
            </a:r>
            <a:r>
              <a:rPr spc="-35" dirty="0"/>
              <a:t> </a:t>
            </a:r>
            <a:r>
              <a:rPr dirty="0"/>
              <a:t>Source</a:t>
            </a:r>
            <a:r>
              <a:rPr spc="-30" dirty="0"/>
              <a:t> </a:t>
            </a:r>
            <a:r>
              <a:rPr dirty="0"/>
              <a:t>of</a:t>
            </a:r>
            <a:r>
              <a:rPr spc="-50" dirty="0"/>
              <a:t> </a:t>
            </a:r>
            <a:r>
              <a:rPr dirty="0"/>
              <a:t>the</a:t>
            </a:r>
            <a:r>
              <a:rPr spc="-30" dirty="0"/>
              <a:t> </a:t>
            </a:r>
            <a:r>
              <a:rPr dirty="0"/>
              <a:t>listing</a:t>
            </a:r>
            <a:r>
              <a:rPr spc="-30" dirty="0"/>
              <a:t> </a:t>
            </a:r>
            <a:r>
              <a:rPr spc="-10" dirty="0"/>
              <a:t>information.</a:t>
            </a: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6.</a:t>
            </a:r>
            <a:r>
              <a:rPr spc="-25" dirty="0"/>
              <a:t> </a:t>
            </a:r>
            <a:r>
              <a:rPr dirty="0"/>
              <a:t>name:</a:t>
            </a:r>
            <a:r>
              <a:rPr spc="-5" dirty="0"/>
              <a:t> </a:t>
            </a:r>
            <a:r>
              <a:rPr dirty="0"/>
              <a:t>Name</a:t>
            </a:r>
            <a:r>
              <a:rPr spc="-15" dirty="0"/>
              <a:t> </a:t>
            </a:r>
            <a:r>
              <a:rPr dirty="0"/>
              <a:t>of</a:t>
            </a:r>
            <a:r>
              <a:rPr spc="-15" dirty="0"/>
              <a:t> </a:t>
            </a:r>
            <a:r>
              <a:rPr dirty="0"/>
              <a:t>the</a:t>
            </a:r>
            <a:r>
              <a:rPr spc="-5" dirty="0"/>
              <a:t> </a:t>
            </a:r>
            <a:r>
              <a:rPr spc="-10" dirty="0"/>
              <a:t>listing.</a:t>
            </a: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7.</a:t>
            </a:r>
            <a:r>
              <a:rPr spc="-60" dirty="0"/>
              <a:t> </a:t>
            </a:r>
            <a:r>
              <a:rPr dirty="0"/>
              <a:t>description:</a:t>
            </a:r>
            <a:r>
              <a:rPr spc="-20" dirty="0"/>
              <a:t> </a:t>
            </a:r>
            <a:r>
              <a:rPr dirty="0"/>
              <a:t>Description</a:t>
            </a:r>
            <a:r>
              <a:rPr spc="-35" dirty="0"/>
              <a:t> </a:t>
            </a:r>
            <a:r>
              <a:rPr dirty="0"/>
              <a:t>of</a:t>
            </a:r>
            <a:r>
              <a:rPr spc="-40" dirty="0"/>
              <a:t> </a:t>
            </a:r>
            <a:r>
              <a:rPr dirty="0"/>
              <a:t>the</a:t>
            </a:r>
            <a:r>
              <a:rPr spc="-50" dirty="0"/>
              <a:t> </a:t>
            </a:r>
            <a:r>
              <a:rPr spc="-10" dirty="0"/>
              <a:t>listing.</a:t>
            </a: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8.</a:t>
            </a:r>
            <a:r>
              <a:rPr spc="-40" dirty="0"/>
              <a:t> </a:t>
            </a:r>
            <a:r>
              <a:rPr spc="-10" dirty="0"/>
              <a:t>neighborhood_overview:</a:t>
            </a:r>
            <a:r>
              <a:rPr spc="-5" dirty="0"/>
              <a:t> </a:t>
            </a:r>
            <a:r>
              <a:rPr dirty="0"/>
              <a:t>Overview</a:t>
            </a:r>
            <a:r>
              <a:rPr spc="-30" dirty="0"/>
              <a:t> </a:t>
            </a:r>
            <a:r>
              <a:rPr dirty="0"/>
              <a:t>of</a:t>
            </a:r>
            <a:r>
              <a:rPr spc="-35" dirty="0"/>
              <a:t> </a:t>
            </a:r>
            <a:r>
              <a:rPr dirty="0"/>
              <a:t>the</a:t>
            </a:r>
            <a:r>
              <a:rPr spc="-20" dirty="0"/>
              <a:t> </a:t>
            </a:r>
            <a:r>
              <a:rPr spc="-10" dirty="0"/>
              <a:t>neighborhood </a:t>
            </a:r>
            <a:r>
              <a:rPr dirty="0"/>
              <a:t>where</a:t>
            </a:r>
            <a:r>
              <a:rPr spc="-20" dirty="0"/>
              <a:t> </a:t>
            </a:r>
            <a:r>
              <a:rPr dirty="0"/>
              <a:t>the</a:t>
            </a:r>
            <a:r>
              <a:rPr spc="-35" dirty="0"/>
              <a:t> </a:t>
            </a:r>
            <a:r>
              <a:rPr dirty="0"/>
              <a:t>listing</a:t>
            </a:r>
            <a:r>
              <a:rPr spc="-10" dirty="0"/>
              <a:t> </a:t>
            </a:r>
            <a:r>
              <a:rPr dirty="0"/>
              <a:t>is</a:t>
            </a:r>
            <a:r>
              <a:rPr spc="-30" dirty="0"/>
              <a:t> </a:t>
            </a:r>
            <a:r>
              <a:rPr spc="-10" dirty="0"/>
              <a:t>located.</a:t>
            </a: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9.</a:t>
            </a:r>
            <a:r>
              <a:rPr spc="-45" dirty="0"/>
              <a:t> </a:t>
            </a:r>
            <a:r>
              <a:rPr dirty="0"/>
              <a:t>picture_url:</a:t>
            </a:r>
            <a:r>
              <a:rPr spc="-15" dirty="0"/>
              <a:t> </a:t>
            </a:r>
            <a:r>
              <a:rPr dirty="0"/>
              <a:t>URL</a:t>
            </a:r>
            <a:r>
              <a:rPr spc="-35" dirty="0"/>
              <a:t> </a:t>
            </a:r>
            <a:r>
              <a:rPr dirty="0"/>
              <a:t>of</a:t>
            </a:r>
            <a:r>
              <a:rPr spc="-45" dirty="0"/>
              <a:t> </a:t>
            </a:r>
            <a:r>
              <a:rPr dirty="0"/>
              <a:t>the</a:t>
            </a:r>
            <a:r>
              <a:rPr spc="-25" dirty="0"/>
              <a:t> </a:t>
            </a:r>
            <a:r>
              <a:rPr dirty="0"/>
              <a:t>listing's</a:t>
            </a:r>
            <a:r>
              <a:rPr spc="-30" dirty="0"/>
              <a:t> </a:t>
            </a:r>
            <a:r>
              <a:rPr spc="-10" dirty="0"/>
              <a:t>picture.</a:t>
            </a: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10.</a:t>
            </a:r>
            <a:r>
              <a:rPr spc="-50" dirty="0"/>
              <a:t> </a:t>
            </a:r>
            <a:r>
              <a:rPr dirty="0"/>
              <a:t>host_id:</a:t>
            </a:r>
            <a:r>
              <a:rPr spc="-40" dirty="0"/>
              <a:t> </a:t>
            </a:r>
            <a:r>
              <a:rPr dirty="0"/>
              <a:t>Unique</a:t>
            </a:r>
            <a:r>
              <a:rPr spc="-20" dirty="0"/>
              <a:t> </a:t>
            </a:r>
            <a:r>
              <a:rPr dirty="0"/>
              <a:t>identifier</a:t>
            </a:r>
            <a:r>
              <a:rPr spc="-40" dirty="0"/>
              <a:t> </a:t>
            </a:r>
            <a:r>
              <a:rPr dirty="0"/>
              <a:t>for</a:t>
            </a:r>
            <a:r>
              <a:rPr spc="-40" dirty="0"/>
              <a:t> </a:t>
            </a:r>
            <a:r>
              <a:rPr dirty="0"/>
              <a:t>the</a:t>
            </a:r>
            <a:r>
              <a:rPr spc="-30" dirty="0"/>
              <a:t> </a:t>
            </a:r>
            <a:r>
              <a:rPr spc="-10" dirty="0"/>
              <a:t>host.</a:t>
            </a:r>
          </a:p>
          <a:p>
            <a:pPr marL="287020" marR="105410" indent="-274320">
              <a:lnSpc>
                <a:spcPct val="100000"/>
              </a:lnSpc>
              <a:spcBef>
                <a:spcPts val="605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7020" algn="l"/>
              </a:tabLst>
            </a:pPr>
            <a:r>
              <a:rPr dirty="0"/>
              <a:t>11.</a:t>
            </a:r>
            <a:r>
              <a:rPr spc="-65" dirty="0"/>
              <a:t> </a:t>
            </a:r>
            <a:r>
              <a:rPr dirty="0"/>
              <a:t>...</a:t>
            </a:r>
            <a:r>
              <a:rPr spc="-65" dirty="0"/>
              <a:t> </a:t>
            </a:r>
            <a:r>
              <a:rPr dirty="0"/>
              <a:t>(and</a:t>
            </a:r>
            <a:r>
              <a:rPr spc="-50" dirty="0"/>
              <a:t> </a:t>
            </a:r>
            <a:r>
              <a:rPr dirty="0"/>
              <a:t>many</a:t>
            </a:r>
            <a:r>
              <a:rPr spc="-60" dirty="0"/>
              <a:t> </a:t>
            </a:r>
            <a:r>
              <a:rPr dirty="0"/>
              <a:t>more</a:t>
            </a:r>
            <a:r>
              <a:rPr spc="-45" dirty="0"/>
              <a:t> </a:t>
            </a:r>
            <a:r>
              <a:rPr dirty="0"/>
              <a:t>columns</a:t>
            </a:r>
            <a:r>
              <a:rPr spc="-45" dirty="0"/>
              <a:t> </a:t>
            </a:r>
            <a:r>
              <a:rPr dirty="0"/>
              <a:t>capturing</a:t>
            </a:r>
            <a:r>
              <a:rPr spc="-45" dirty="0"/>
              <a:t> </a:t>
            </a:r>
            <a:r>
              <a:rPr dirty="0"/>
              <a:t>details</a:t>
            </a:r>
            <a:r>
              <a:rPr spc="-45" dirty="0"/>
              <a:t> </a:t>
            </a:r>
            <a:r>
              <a:rPr dirty="0"/>
              <a:t>about</a:t>
            </a:r>
            <a:r>
              <a:rPr spc="-55" dirty="0"/>
              <a:t> </a:t>
            </a:r>
            <a:r>
              <a:rPr dirty="0"/>
              <a:t>hosts,</a:t>
            </a:r>
            <a:r>
              <a:rPr spc="-55" dirty="0"/>
              <a:t> </a:t>
            </a:r>
            <a:r>
              <a:rPr dirty="0"/>
              <a:t>location,</a:t>
            </a:r>
            <a:r>
              <a:rPr spc="-40" dirty="0"/>
              <a:t> </a:t>
            </a:r>
            <a:r>
              <a:rPr dirty="0"/>
              <a:t>property</a:t>
            </a:r>
            <a:r>
              <a:rPr spc="-60" dirty="0"/>
              <a:t> </a:t>
            </a:r>
            <a:r>
              <a:rPr spc="-10" dirty="0"/>
              <a:t>type, </a:t>
            </a:r>
            <a:r>
              <a:rPr dirty="0"/>
              <a:t>room</a:t>
            </a:r>
            <a:r>
              <a:rPr spc="-65" dirty="0"/>
              <a:t> </a:t>
            </a:r>
            <a:r>
              <a:rPr spc="-10" dirty="0"/>
              <a:t>details,</a:t>
            </a:r>
          </a:p>
          <a:p>
            <a:pPr marL="286385" indent="-273685">
              <a:lnSpc>
                <a:spcPct val="100000"/>
              </a:lnSpc>
              <a:spcBef>
                <a:spcPts val="600"/>
              </a:spcBef>
              <a:buClr>
                <a:srgbClr val="FD8537"/>
              </a:buClr>
              <a:buSzPct val="69444"/>
              <a:buFont typeface="Wingdings"/>
              <a:buChar char=""/>
              <a:tabLst>
                <a:tab pos="286385" algn="l"/>
              </a:tabLst>
            </a:pPr>
            <a:r>
              <a:rPr dirty="0"/>
              <a:t>amenities,</a:t>
            </a:r>
            <a:r>
              <a:rPr spc="-35" dirty="0"/>
              <a:t> </a:t>
            </a:r>
            <a:r>
              <a:rPr dirty="0"/>
              <a:t>pricing,</a:t>
            </a:r>
            <a:r>
              <a:rPr spc="-25" dirty="0"/>
              <a:t> </a:t>
            </a:r>
            <a:r>
              <a:rPr spc="-20" dirty="0"/>
              <a:t>availability,</a:t>
            </a:r>
            <a:r>
              <a:rPr spc="-35" dirty="0"/>
              <a:t> </a:t>
            </a:r>
            <a:r>
              <a:rPr spc="-10" dirty="0"/>
              <a:t>reviews,</a:t>
            </a:r>
            <a:r>
              <a:rPr spc="-35" dirty="0"/>
              <a:t> </a:t>
            </a:r>
            <a:r>
              <a:rPr dirty="0"/>
              <a:t>and</a:t>
            </a:r>
            <a:r>
              <a:rPr spc="-25" dirty="0"/>
              <a:t> </a:t>
            </a:r>
            <a:r>
              <a:rPr dirty="0"/>
              <a:t>other</a:t>
            </a:r>
            <a:r>
              <a:rPr spc="-25" dirty="0"/>
              <a:t> </a:t>
            </a:r>
            <a:r>
              <a:rPr spc="-10" dirty="0"/>
              <a:t>relevant</a:t>
            </a:r>
            <a:r>
              <a:rPr spc="-45" dirty="0"/>
              <a:t> </a:t>
            </a:r>
            <a:r>
              <a:rPr spc="-10" dirty="0"/>
              <a:t>information</a:t>
            </a:r>
            <a:r>
              <a:rPr sz="1600" spc="-10" dirty="0"/>
              <a:t>)</a:t>
            </a:r>
            <a:endParaRPr sz="1600"/>
          </a:p>
        </p:txBody>
      </p:sp>
      <p:sp>
        <p:nvSpPr>
          <p:cNvPr id="4" name="object 4"/>
          <p:cNvSpPr txBox="1"/>
          <p:nvPr/>
        </p:nvSpPr>
        <p:spPr>
          <a:xfrm>
            <a:off x="11183239" y="5871464"/>
            <a:ext cx="12827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-50" dirty="0">
                <a:solidFill>
                  <a:srgbClr val="FFFFFF"/>
                </a:solidFill>
                <a:latin typeface="Schoolbook Uralic"/>
                <a:cs typeface="Schoolbook Uralic"/>
              </a:rPr>
              <a:t>5</a:t>
            </a:r>
            <a:endParaRPr sz="1400">
              <a:latin typeface="Schoolbook Uralic"/>
              <a:cs typeface="Schoolbook Ural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9999" y="444246"/>
            <a:ext cx="627062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-10" dirty="0"/>
              <a:t>Project</a:t>
            </a:r>
            <a:r>
              <a:rPr cap="small" spc="-185" dirty="0"/>
              <a:t> </a:t>
            </a:r>
            <a:r>
              <a:rPr cap="small" spc="-100" dirty="0"/>
              <a:t>Objectives: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8818" y="1285494"/>
            <a:ext cx="42373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"/>
              <a:tabLst>
                <a:tab pos="286385" algn="l"/>
              </a:tabLst>
            </a:pPr>
            <a:r>
              <a:rPr sz="2400" b="1" dirty="0">
                <a:latin typeface="Schoolbook Uralic"/>
                <a:cs typeface="Schoolbook Uralic"/>
              </a:rPr>
              <a:t>1.</a:t>
            </a:r>
            <a:r>
              <a:rPr sz="2400" b="1" spc="-65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Geographical</a:t>
            </a:r>
            <a:r>
              <a:rPr sz="2400" b="1" spc="-60" dirty="0">
                <a:latin typeface="Schoolbook Uralic"/>
                <a:cs typeface="Schoolbook Uralic"/>
              </a:rPr>
              <a:t> </a:t>
            </a:r>
            <a:r>
              <a:rPr sz="2400" b="1" spc="-10" dirty="0">
                <a:latin typeface="Schoolbook Uralic"/>
                <a:cs typeface="Schoolbook Uralic"/>
              </a:rPr>
              <a:t>Insights:</a:t>
            </a:r>
            <a:endParaRPr sz="2400">
              <a:latin typeface="Schoolbook Uralic"/>
              <a:cs typeface="Schoolbook Uralic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37031" y="2157983"/>
            <a:ext cx="7771765" cy="4343400"/>
            <a:chOff x="637031" y="2157983"/>
            <a:chExt cx="7771765" cy="434340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37031" y="5544314"/>
              <a:ext cx="7771638" cy="95665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7700" y="2157983"/>
              <a:ext cx="7752588" cy="3392424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8791193" y="2602738"/>
            <a:ext cx="2694305" cy="1946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1920">
              <a:lnSpc>
                <a:spcPct val="100000"/>
              </a:lnSpc>
              <a:spcBef>
                <a:spcPts val="100"/>
              </a:spcBef>
              <a:buChar char="-"/>
              <a:tabLst>
                <a:tab pos="134620" algn="l"/>
              </a:tabLst>
            </a:pPr>
            <a:r>
              <a:rPr sz="1800" dirty="0">
                <a:latin typeface="Carlito"/>
                <a:cs typeface="Carlito"/>
              </a:rPr>
              <a:t>Visualize</a:t>
            </a:r>
            <a:r>
              <a:rPr sz="1800" spc="-6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the</a:t>
            </a:r>
            <a:r>
              <a:rPr sz="1800" spc="-6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distribution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spc="-25" dirty="0">
                <a:latin typeface="Carlito"/>
                <a:cs typeface="Carlito"/>
              </a:rPr>
              <a:t>of </a:t>
            </a:r>
            <a:r>
              <a:rPr sz="1800" dirty="0">
                <a:latin typeface="Carlito"/>
                <a:cs typeface="Carlito"/>
              </a:rPr>
              <a:t>listings</a:t>
            </a:r>
            <a:r>
              <a:rPr sz="1800" spc="-2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on</a:t>
            </a:r>
            <a:r>
              <a:rPr sz="1800" spc="-1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a</a:t>
            </a:r>
            <a:r>
              <a:rPr sz="1800" spc="-2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map</a:t>
            </a:r>
            <a:r>
              <a:rPr sz="1800" spc="-1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to</a:t>
            </a:r>
            <a:r>
              <a:rPr sz="1800" spc="-2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identify </a:t>
            </a:r>
            <a:r>
              <a:rPr sz="1800" dirty="0">
                <a:latin typeface="Carlito"/>
                <a:cs typeface="Carlito"/>
              </a:rPr>
              <a:t>popular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neighborhoods.</a:t>
            </a:r>
            <a:endParaRPr sz="1800">
              <a:latin typeface="Carlito"/>
              <a:cs typeface="Carlito"/>
            </a:endParaRPr>
          </a:p>
          <a:p>
            <a:pPr marL="12700" marR="46355" indent="121920">
              <a:lnSpc>
                <a:spcPct val="100000"/>
              </a:lnSpc>
              <a:spcBef>
                <a:spcPts val="2160"/>
              </a:spcBef>
              <a:buChar char="-"/>
              <a:tabLst>
                <a:tab pos="134620" algn="l"/>
              </a:tabLst>
            </a:pPr>
            <a:r>
              <a:rPr sz="1800" dirty="0">
                <a:latin typeface="Carlito"/>
                <a:cs typeface="Carlito"/>
              </a:rPr>
              <a:t>Explore</a:t>
            </a:r>
            <a:r>
              <a:rPr sz="1800" spc="-2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the</a:t>
            </a:r>
            <a:r>
              <a:rPr sz="1800" spc="-3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geographical concentration</a:t>
            </a:r>
            <a:r>
              <a:rPr sz="1800" spc="-3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of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listings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spc="-25" dirty="0">
                <a:latin typeface="Carlito"/>
                <a:cs typeface="Carlito"/>
              </a:rPr>
              <a:t>and </a:t>
            </a:r>
            <a:r>
              <a:rPr sz="1800" dirty="0">
                <a:latin typeface="Carlito"/>
                <a:cs typeface="Carlito"/>
              </a:rPr>
              <a:t>host</a:t>
            </a:r>
            <a:r>
              <a:rPr sz="1800" spc="-6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locations.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25" dirty="0"/>
              <a:pPr marL="38100">
                <a:lnSpc>
                  <a:spcPct val="100000"/>
                </a:lnSpc>
                <a:spcBef>
                  <a:spcPts val="85"/>
                </a:spcBef>
              </a:pPr>
              <a:t>6</a:t>
            </a:fld>
            <a:endParaRPr spc="-2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85414" y="229057"/>
            <a:ext cx="626999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dirty="0"/>
              <a:t>Project</a:t>
            </a:r>
            <a:r>
              <a:rPr cap="small" spc="-220" dirty="0"/>
              <a:t> </a:t>
            </a:r>
            <a:r>
              <a:rPr cap="small" spc="-105" dirty="0"/>
              <a:t>Objectives: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96951" y="1227201"/>
            <a:ext cx="495109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5"/>
              </a:spcBef>
              <a:buClr>
                <a:srgbClr val="FD8537"/>
              </a:buClr>
              <a:buSzPct val="70000"/>
              <a:buFont typeface="Wingdings"/>
              <a:buChar char=""/>
              <a:tabLst>
                <a:tab pos="286385" algn="l"/>
              </a:tabLst>
            </a:pPr>
            <a:r>
              <a:rPr sz="2000" b="1" dirty="0">
                <a:latin typeface="Schoolbook Uralic"/>
                <a:cs typeface="Schoolbook Uralic"/>
              </a:rPr>
              <a:t>2.Pricing</a:t>
            </a:r>
            <a:r>
              <a:rPr sz="2000" b="1" spc="-65" dirty="0">
                <a:latin typeface="Schoolbook Uralic"/>
                <a:cs typeface="Schoolbook Uralic"/>
              </a:rPr>
              <a:t> </a:t>
            </a:r>
            <a:r>
              <a:rPr sz="2000" b="1" dirty="0">
                <a:latin typeface="Schoolbook Uralic"/>
                <a:cs typeface="Schoolbook Uralic"/>
              </a:rPr>
              <a:t>and</a:t>
            </a:r>
            <a:r>
              <a:rPr sz="2000" b="1" spc="-25" dirty="0">
                <a:latin typeface="Schoolbook Uralic"/>
                <a:cs typeface="Schoolbook Uralic"/>
              </a:rPr>
              <a:t> </a:t>
            </a:r>
            <a:r>
              <a:rPr sz="2000" b="1" dirty="0">
                <a:latin typeface="Schoolbook Uralic"/>
                <a:cs typeface="Schoolbook Uralic"/>
              </a:rPr>
              <a:t>Availability</a:t>
            </a:r>
            <a:r>
              <a:rPr sz="2000" b="1" spc="-60" dirty="0">
                <a:latin typeface="Schoolbook Uralic"/>
                <a:cs typeface="Schoolbook Uralic"/>
              </a:rPr>
              <a:t> </a:t>
            </a:r>
            <a:r>
              <a:rPr sz="2000" b="1" spc="-10" dirty="0">
                <a:latin typeface="Schoolbook Uralic"/>
                <a:cs typeface="Schoolbook Uralic"/>
              </a:rPr>
              <a:t>Analysis:</a:t>
            </a:r>
            <a:endParaRPr sz="2000">
              <a:latin typeface="Schoolbook Uralic"/>
              <a:cs typeface="Schoolbook Uralic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569974" y="1760220"/>
            <a:ext cx="7816215" cy="4462145"/>
            <a:chOff x="569974" y="1760220"/>
            <a:chExt cx="7816215" cy="446214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9974" y="5237989"/>
              <a:ext cx="7815836" cy="98390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80643" y="1760220"/>
              <a:ext cx="7796783" cy="3483864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8899397" y="2316860"/>
            <a:ext cx="2553335" cy="2220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69545" indent="121920">
              <a:lnSpc>
                <a:spcPct val="100000"/>
              </a:lnSpc>
              <a:spcBef>
                <a:spcPts val="100"/>
              </a:spcBef>
              <a:buChar char="-"/>
              <a:tabLst>
                <a:tab pos="134620" algn="l"/>
              </a:tabLst>
            </a:pPr>
            <a:r>
              <a:rPr sz="1800" dirty="0">
                <a:latin typeface="Carlito"/>
                <a:cs typeface="Carlito"/>
              </a:rPr>
              <a:t>Analyze</a:t>
            </a:r>
            <a:r>
              <a:rPr sz="1800" spc="-8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pricing</a:t>
            </a:r>
            <a:r>
              <a:rPr sz="1800" spc="-5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trends </a:t>
            </a:r>
            <a:r>
              <a:rPr sz="1800" dirty="0">
                <a:latin typeface="Carlito"/>
                <a:cs typeface="Carlito"/>
              </a:rPr>
              <a:t>based</a:t>
            </a:r>
            <a:r>
              <a:rPr sz="1800" spc="-5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on</a:t>
            </a:r>
            <a:r>
              <a:rPr sz="1800" spc="-4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property</a:t>
            </a:r>
            <a:r>
              <a:rPr sz="1800" spc="-5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types, </a:t>
            </a:r>
            <a:r>
              <a:rPr sz="1800" dirty="0">
                <a:latin typeface="Carlito"/>
                <a:cs typeface="Carlito"/>
              </a:rPr>
              <a:t>room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types,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spc="-25" dirty="0">
                <a:latin typeface="Carlito"/>
                <a:cs typeface="Carlito"/>
              </a:rPr>
              <a:t>and </a:t>
            </a:r>
            <a:r>
              <a:rPr sz="1800" dirty="0">
                <a:latin typeface="Carlito"/>
                <a:cs typeface="Carlito"/>
              </a:rPr>
              <a:t>accommodation</a:t>
            </a:r>
            <a:r>
              <a:rPr sz="1800" spc="-80" dirty="0">
                <a:latin typeface="Carlito"/>
                <a:cs typeface="Carlito"/>
              </a:rPr>
              <a:t> </a:t>
            </a:r>
            <a:r>
              <a:rPr sz="1800" spc="-20" dirty="0">
                <a:latin typeface="Carlito"/>
                <a:cs typeface="Carlito"/>
              </a:rPr>
              <a:t>capacity.</a:t>
            </a:r>
            <a:endParaRPr sz="1800">
              <a:latin typeface="Carlito"/>
              <a:cs typeface="Carlito"/>
            </a:endParaRPr>
          </a:p>
          <a:p>
            <a:pPr marL="12700" marR="5080" indent="121920">
              <a:lnSpc>
                <a:spcPct val="100000"/>
              </a:lnSpc>
              <a:spcBef>
                <a:spcPts val="2160"/>
              </a:spcBef>
              <a:buChar char="-"/>
              <a:tabLst>
                <a:tab pos="134620" algn="l"/>
              </a:tabLst>
            </a:pPr>
            <a:r>
              <a:rPr sz="1800" spc="-20" dirty="0">
                <a:latin typeface="Carlito"/>
                <a:cs typeface="Carlito"/>
              </a:rPr>
              <a:t>Investigate </a:t>
            </a:r>
            <a:r>
              <a:rPr sz="1800" dirty="0">
                <a:latin typeface="Carlito"/>
                <a:cs typeface="Carlito"/>
              </a:rPr>
              <a:t>the</a:t>
            </a:r>
            <a:r>
              <a:rPr sz="1800" spc="-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availability </a:t>
            </a:r>
            <a:r>
              <a:rPr sz="1800" dirty="0">
                <a:latin typeface="Carlito"/>
                <a:cs typeface="Carlito"/>
              </a:rPr>
              <a:t>of</a:t>
            </a:r>
            <a:r>
              <a:rPr sz="1800" spc="-4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listings</a:t>
            </a:r>
            <a:r>
              <a:rPr sz="1800" spc="-2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over</a:t>
            </a:r>
            <a:r>
              <a:rPr sz="1800" spc="-4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time</a:t>
            </a:r>
            <a:r>
              <a:rPr sz="1800" spc="-25" dirty="0">
                <a:latin typeface="Carlito"/>
                <a:cs typeface="Carlito"/>
              </a:rPr>
              <a:t> and </a:t>
            </a:r>
            <a:r>
              <a:rPr sz="1800" dirty="0">
                <a:latin typeface="Carlito"/>
                <a:cs typeface="Carlito"/>
              </a:rPr>
              <a:t>identify</a:t>
            </a:r>
            <a:r>
              <a:rPr sz="1800" spc="-3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peak</a:t>
            </a:r>
            <a:r>
              <a:rPr sz="1800" spc="-3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periods.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25" dirty="0"/>
              <a:pPr marL="38100">
                <a:lnSpc>
                  <a:spcPct val="100000"/>
                </a:lnSpc>
                <a:spcBef>
                  <a:spcPts val="85"/>
                </a:spcBef>
              </a:pPr>
              <a:t>7</a:t>
            </a:fld>
            <a:endParaRPr spc="-2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02942" y="269240"/>
            <a:ext cx="626999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spc="-10" dirty="0"/>
              <a:t>Project</a:t>
            </a:r>
            <a:r>
              <a:rPr cap="small" spc="-190" dirty="0"/>
              <a:t> </a:t>
            </a:r>
            <a:r>
              <a:rPr cap="small" spc="-100" dirty="0"/>
              <a:t>Objectives: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285" y="1271396"/>
            <a:ext cx="36137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"/>
              <a:tabLst>
                <a:tab pos="286385" algn="l"/>
              </a:tabLst>
            </a:pPr>
            <a:r>
              <a:rPr sz="2400" b="1" dirty="0">
                <a:latin typeface="Schoolbook Uralic"/>
                <a:cs typeface="Schoolbook Uralic"/>
              </a:rPr>
              <a:t>3.</a:t>
            </a:r>
            <a:r>
              <a:rPr sz="2400" b="1" spc="-15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Host </a:t>
            </a:r>
            <a:r>
              <a:rPr sz="2400" b="1" spc="-10" dirty="0">
                <a:latin typeface="Schoolbook Uralic"/>
                <a:cs typeface="Schoolbook Uralic"/>
              </a:rPr>
              <a:t>Performance:</a:t>
            </a:r>
            <a:endParaRPr sz="2400">
              <a:latin typeface="Schoolbook Uralic"/>
              <a:cs typeface="Schoolbook Uralic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39850" y="1991867"/>
            <a:ext cx="7816215" cy="4376420"/>
            <a:chOff x="339850" y="1991867"/>
            <a:chExt cx="7816215" cy="437642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9850" y="5402581"/>
              <a:ext cx="7815836" cy="9657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50520" y="1991867"/>
              <a:ext cx="7796783" cy="3416808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8379332" y="2220595"/>
            <a:ext cx="2875915" cy="221742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33655" indent="139065">
              <a:lnSpc>
                <a:spcPct val="99600"/>
              </a:lnSpc>
              <a:spcBef>
                <a:spcPts val="105"/>
              </a:spcBef>
              <a:buFont typeface="Arial"/>
              <a:buChar char="-"/>
              <a:tabLst>
                <a:tab pos="151765" algn="l"/>
              </a:tabLst>
            </a:pPr>
            <a:r>
              <a:rPr sz="1800" spc="-10" dirty="0">
                <a:latin typeface="Carlito"/>
                <a:cs typeface="Carlito"/>
              </a:rPr>
              <a:t>Evaluate</a:t>
            </a:r>
            <a:r>
              <a:rPr sz="1800" spc="-6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host</a:t>
            </a:r>
            <a:r>
              <a:rPr sz="1800" spc="-4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characteristics, </a:t>
            </a:r>
            <a:r>
              <a:rPr sz="1800" dirty="0">
                <a:latin typeface="Carlito"/>
                <a:cs typeface="Carlito"/>
              </a:rPr>
              <a:t>including</a:t>
            </a:r>
            <a:r>
              <a:rPr sz="1800" spc="-2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super</a:t>
            </a:r>
            <a:r>
              <a:rPr sz="1800" spc="-5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host</a:t>
            </a:r>
            <a:r>
              <a:rPr sz="1800" spc="-6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status, </a:t>
            </a:r>
            <a:r>
              <a:rPr sz="1800" dirty="0">
                <a:latin typeface="Carlito"/>
                <a:cs typeface="Carlito"/>
              </a:rPr>
              <a:t>response</a:t>
            </a:r>
            <a:r>
              <a:rPr sz="1800" spc="-6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times,</a:t>
            </a:r>
            <a:r>
              <a:rPr sz="1800" spc="-65" dirty="0">
                <a:latin typeface="Carlito"/>
                <a:cs typeface="Carlito"/>
              </a:rPr>
              <a:t> </a:t>
            </a:r>
            <a:r>
              <a:rPr sz="1800" spc="-25" dirty="0">
                <a:latin typeface="Carlito"/>
                <a:cs typeface="Carlito"/>
              </a:rPr>
              <a:t>and </a:t>
            </a:r>
            <a:r>
              <a:rPr sz="1800" spc="-10" dirty="0">
                <a:latin typeface="Carlito"/>
                <a:cs typeface="Carlito"/>
              </a:rPr>
              <a:t>verification</a:t>
            </a:r>
            <a:r>
              <a:rPr sz="1800" spc="-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methods.</a:t>
            </a:r>
            <a:endParaRPr sz="1800">
              <a:latin typeface="Carlito"/>
              <a:cs typeface="Carlito"/>
            </a:endParaRPr>
          </a:p>
          <a:p>
            <a:pPr marL="12700" marR="5080" indent="121920">
              <a:lnSpc>
                <a:spcPct val="100000"/>
              </a:lnSpc>
              <a:spcBef>
                <a:spcPts val="2165"/>
              </a:spcBef>
              <a:buChar char="-"/>
              <a:tabLst>
                <a:tab pos="134620" algn="l"/>
              </a:tabLst>
            </a:pPr>
            <a:r>
              <a:rPr sz="1800" dirty="0">
                <a:latin typeface="Carlito"/>
                <a:cs typeface="Carlito"/>
              </a:rPr>
              <a:t>Explore</a:t>
            </a:r>
            <a:r>
              <a:rPr sz="1800" spc="-6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correlations</a:t>
            </a:r>
            <a:r>
              <a:rPr sz="1800" spc="-6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between </a:t>
            </a:r>
            <a:r>
              <a:rPr sz="1800" dirty="0">
                <a:latin typeface="Carlito"/>
                <a:cs typeface="Carlito"/>
              </a:rPr>
              <a:t>host</a:t>
            </a:r>
            <a:r>
              <a:rPr sz="1800" spc="-5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attributes</a:t>
            </a:r>
            <a:r>
              <a:rPr sz="1800" spc="-3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and</a:t>
            </a:r>
            <a:r>
              <a:rPr sz="1800" spc="-4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listing performance.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25" dirty="0"/>
              <a:pPr marL="38100">
                <a:lnSpc>
                  <a:spcPct val="100000"/>
                </a:lnSpc>
                <a:spcBef>
                  <a:spcPts val="85"/>
                </a:spcBef>
              </a:pPr>
              <a:t>8</a:t>
            </a:fld>
            <a:endParaRPr spc="-2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cap="small" dirty="0"/>
              <a:t>Project</a:t>
            </a:r>
            <a:r>
              <a:rPr cap="small" spc="-215" dirty="0"/>
              <a:t> </a:t>
            </a:r>
            <a:r>
              <a:rPr cap="small" spc="-105" dirty="0"/>
              <a:t>Objectives: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1555" y="1479041"/>
            <a:ext cx="67049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indent="-273685">
              <a:lnSpc>
                <a:spcPct val="100000"/>
              </a:lnSpc>
              <a:spcBef>
                <a:spcPts val="100"/>
              </a:spcBef>
              <a:buClr>
                <a:srgbClr val="FD8537"/>
              </a:buClr>
              <a:buSzPct val="68750"/>
              <a:buFont typeface="Wingdings"/>
              <a:buChar char=""/>
              <a:tabLst>
                <a:tab pos="286385" algn="l"/>
              </a:tabLst>
            </a:pPr>
            <a:r>
              <a:rPr sz="2400" b="1" dirty="0">
                <a:latin typeface="Schoolbook Uralic"/>
                <a:cs typeface="Schoolbook Uralic"/>
              </a:rPr>
              <a:t>4.</a:t>
            </a:r>
            <a:r>
              <a:rPr sz="2400" b="1" spc="-55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Review</a:t>
            </a:r>
            <a:r>
              <a:rPr sz="2400" b="1" spc="-50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Scores</a:t>
            </a:r>
            <a:r>
              <a:rPr sz="2400" b="1" spc="-35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and</a:t>
            </a:r>
            <a:r>
              <a:rPr sz="2400" b="1" spc="-45" dirty="0">
                <a:latin typeface="Schoolbook Uralic"/>
                <a:cs typeface="Schoolbook Uralic"/>
              </a:rPr>
              <a:t> </a:t>
            </a:r>
            <a:r>
              <a:rPr sz="2400" b="1" dirty="0">
                <a:latin typeface="Schoolbook Uralic"/>
                <a:cs typeface="Schoolbook Uralic"/>
              </a:rPr>
              <a:t>Guest</a:t>
            </a:r>
            <a:r>
              <a:rPr sz="2400" b="1" spc="-35" dirty="0">
                <a:latin typeface="Schoolbook Uralic"/>
                <a:cs typeface="Schoolbook Uralic"/>
              </a:rPr>
              <a:t> </a:t>
            </a:r>
            <a:r>
              <a:rPr sz="2400" b="1" spc="-10" dirty="0">
                <a:latin typeface="Schoolbook Uralic"/>
                <a:cs typeface="Schoolbook Uralic"/>
              </a:rPr>
              <a:t>Satisfaction:</a:t>
            </a:r>
            <a:endParaRPr sz="2400">
              <a:latin typeface="Schoolbook Uralic"/>
              <a:cs typeface="Schoolbook Uralic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27885" y="2228088"/>
            <a:ext cx="7924165" cy="4492625"/>
            <a:chOff x="627885" y="2228088"/>
            <a:chExt cx="7924165" cy="449262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7885" y="5731766"/>
              <a:ext cx="7924042" cy="98888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8555" y="2228088"/>
              <a:ext cx="7904988" cy="3509772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8860028" y="2803905"/>
            <a:ext cx="2531745" cy="1946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1920">
              <a:lnSpc>
                <a:spcPct val="100000"/>
              </a:lnSpc>
              <a:spcBef>
                <a:spcPts val="100"/>
              </a:spcBef>
              <a:buChar char="-"/>
              <a:tabLst>
                <a:tab pos="134620" algn="l"/>
              </a:tabLst>
            </a:pPr>
            <a:r>
              <a:rPr sz="1800" dirty="0">
                <a:latin typeface="Carlito"/>
                <a:cs typeface="Carlito"/>
              </a:rPr>
              <a:t>Examine</a:t>
            </a:r>
            <a:r>
              <a:rPr sz="1800" spc="-8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review</a:t>
            </a:r>
            <a:r>
              <a:rPr sz="1800" spc="-8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scores </a:t>
            </a:r>
            <a:r>
              <a:rPr sz="1800" dirty="0">
                <a:latin typeface="Carlito"/>
                <a:cs typeface="Carlito"/>
              </a:rPr>
              <a:t>and</a:t>
            </a:r>
            <a:r>
              <a:rPr sz="1800" spc="-2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their</a:t>
            </a:r>
            <a:r>
              <a:rPr sz="1800" spc="-3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impact</a:t>
            </a:r>
            <a:r>
              <a:rPr sz="1800" spc="-3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on</a:t>
            </a:r>
            <a:r>
              <a:rPr sz="1800" spc="-4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overall </a:t>
            </a:r>
            <a:r>
              <a:rPr sz="1800" dirty="0">
                <a:latin typeface="Carlito"/>
                <a:cs typeface="Carlito"/>
              </a:rPr>
              <a:t>listing</a:t>
            </a:r>
            <a:r>
              <a:rPr sz="1800" spc="-45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performance.</a:t>
            </a:r>
            <a:endParaRPr sz="1800">
              <a:latin typeface="Carlito"/>
              <a:cs typeface="Carlito"/>
            </a:endParaRPr>
          </a:p>
          <a:p>
            <a:pPr marL="12700" marR="82550" indent="121920">
              <a:lnSpc>
                <a:spcPct val="100000"/>
              </a:lnSpc>
              <a:spcBef>
                <a:spcPts val="2160"/>
              </a:spcBef>
              <a:buChar char="-"/>
              <a:tabLst>
                <a:tab pos="134620" algn="l"/>
              </a:tabLst>
            </a:pPr>
            <a:r>
              <a:rPr sz="1800" dirty="0">
                <a:latin typeface="Carlito"/>
                <a:cs typeface="Carlito"/>
              </a:rPr>
              <a:t>Identify</a:t>
            </a:r>
            <a:r>
              <a:rPr sz="1800" spc="-60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areas</a:t>
            </a:r>
            <a:r>
              <a:rPr sz="1800" spc="-65" dirty="0">
                <a:latin typeface="Carlito"/>
                <a:cs typeface="Carlito"/>
              </a:rPr>
              <a:t> </a:t>
            </a:r>
            <a:r>
              <a:rPr sz="1800" spc="-25" dirty="0">
                <a:latin typeface="Carlito"/>
                <a:cs typeface="Carlito"/>
              </a:rPr>
              <a:t>for </a:t>
            </a:r>
            <a:r>
              <a:rPr sz="1800" spc="-10" dirty="0">
                <a:latin typeface="Carlito"/>
                <a:cs typeface="Carlito"/>
              </a:rPr>
              <a:t>improvement</a:t>
            </a:r>
            <a:r>
              <a:rPr sz="1800" spc="-4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based</a:t>
            </a:r>
            <a:r>
              <a:rPr sz="1800" spc="-45" dirty="0">
                <a:latin typeface="Carlito"/>
                <a:cs typeface="Carlito"/>
              </a:rPr>
              <a:t> </a:t>
            </a:r>
            <a:r>
              <a:rPr sz="1800" spc="-25" dirty="0">
                <a:latin typeface="Carlito"/>
                <a:cs typeface="Carlito"/>
              </a:rPr>
              <a:t>on </a:t>
            </a:r>
            <a:r>
              <a:rPr sz="1800" dirty="0">
                <a:latin typeface="Carlito"/>
                <a:cs typeface="Carlito"/>
              </a:rPr>
              <a:t>specific</a:t>
            </a:r>
            <a:r>
              <a:rPr sz="1800" spc="-75" dirty="0">
                <a:latin typeface="Carlito"/>
                <a:cs typeface="Carlito"/>
              </a:rPr>
              <a:t> </a:t>
            </a:r>
            <a:r>
              <a:rPr sz="1800" dirty="0">
                <a:latin typeface="Carlito"/>
                <a:cs typeface="Carlito"/>
              </a:rPr>
              <a:t>review</a:t>
            </a:r>
            <a:r>
              <a:rPr sz="1800" spc="-80" dirty="0">
                <a:latin typeface="Carlito"/>
                <a:cs typeface="Carlito"/>
              </a:rPr>
              <a:t> </a:t>
            </a:r>
            <a:r>
              <a:rPr sz="1800" spc="-10" dirty="0">
                <a:latin typeface="Carlito"/>
                <a:cs typeface="Carlito"/>
              </a:rPr>
              <a:t>categories.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spc="-25" dirty="0"/>
              <a:pPr marL="38100">
                <a:lnSpc>
                  <a:spcPct val="100000"/>
                </a:lnSpc>
                <a:spcBef>
                  <a:spcPts val="85"/>
                </a:spcBef>
              </a:pPr>
              <a:t>9</a:t>
            </a:fld>
            <a:endParaRPr spc="-2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416</Words>
  <Application>Microsoft Office PowerPoint</Application>
  <PresentationFormat>Custom</PresentationFormat>
  <Paragraphs>64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Task-3</vt:lpstr>
      <vt:lpstr>HOTEL AGGREGATOR ANALYSIS</vt:lpstr>
      <vt:lpstr>Problem Statement:</vt:lpstr>
      <vt:lpstr>Slide 4</vt:lpstr>
      <vt:lpstr>Dataset Description:</vt:lpstr>
      <vt:lpstr>Project Objectives:</vt:lpstr>
      <vt:lpstr>Project Objectives:</vt:lpstr>
      <vt:lpstr>Project Objectives:</vt:lpstr>
      <vt:lpstr>Project Objectives:</vt:lpstr>
      <vt:lpstr>Project Objectives:</vt:lpstr>
      <vt:lpstr>DASHBOARD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Task-3</dc:title>
  <cp:lastModifiedBy>Dell</cp:lastModifiedBy>
  <cp:revision>2</cp:revision>
  <dcterms:created xsi:type="dcterms:W3CDTF">2024-05-15T09:57:01Z</dcterms:created>
  <dcterms:modified xsi:type="dcterms:W3CDTF">2024-05-15T10:10:20Z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2024-05-15T00:00:00Z</vt:filetime>
  </property>
  <property fmtid="{D5CDD505-2E9C-101B-9397-08002B2CF9AE}" pid="3" name="Producer">
    <vt:lpwstr>3-Heights(TM) PDF Security Shell 4.8.25.2 (http://www.pdf-tools.com)</vt:lpwstr>
  </property>
</Properties>
</file>